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4.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notesSlides/notesSlide15.xml" ContentType="application/vnd.openxmlformats-officedocument.presentationml.notesSlide+xml"/>
  <Override PartName="/ppt/charts/chart3.xml" ContentType="application/vnd.openxmlformats-officedocument.drawingml.chart+xml"/>
  <Override PartName="/ppt/drawings/drawing3.xml" ContentType="application/vnd.openxmlformats-officedocument.drawingml.chartshapes+xml"/>
  <Override PartName="/ppt/notesSlides/notesSlide16.xml" ContentType="application/vnd.openxmlformats-officedocument.presentationml.notesSlide+xml"/>
  <Override PartName="/ppt/charts/chart4.xml" ContentType="application/vnd.openxmlformats-officedocument.drawingml.chart+xml"/>
  <Override PartName="/ppt/drawings/drawing4.xml" ContentType="application/vnd.openxmlformats-officedocument.drawingml.chartshapes+xml"/>
  <Override PartName="/ppt/notesSlides/notesSlide17.xml" ContentType="application/vnd.openxmlformats-officedocument.presentationml.notesSlide+xml"/>
  <Override PartName="/ppt/charts/chart5.xml" ContentType="application/vnd.openxmlformats-officedocument.drawingml.chart+xml"/>
  <Override PartName="/ppt/notesSlides/notesSlide18.xml" ContentType="application/vnd.openxmlformats-officedocument.presentationml.notesSlide+xml"/>
  <Override PartName="/ppt/charts/chart6.xml" ContentType="application/vnd.openxmlformats-officedocument.drawingml.chart+xml"/>
  <Override PartName="/ppt/notesSlides/notesSlide19.xml" ContentType="application/vnd.openxmlformats-officedocument.presentationml.notesSlide+xml"/>
  <Override PartName="/ppt/charts/chart7.xml" ContentType="application/vnd.openxmlformats-officedocument.drawingml.chart+xml"/>
  <Override PartName="/ppt/notesSlides/notesSlide20.xml" ContentType="application/vnd.openxmlformats-officedocument.presentationml.notesSlide+xml"/>
  <Override PartName="/ppt/charts/chart8.xml" ContentType="application/vnd.openxmlformats-officedocument.drawingml.chart+xml"/>
  <Override PartName="/ppt/notesSlides/notesSlide21.xml" ContentType="application/vnd.openxmlformats-officedocument.presentationml.notesSlide+xml"/>
  <Override PartName="/ppt/charts/chart9.xml" ContentType="application/vnd.openxmlformats-officedocument.drawingml.chart+xml"/>
  <Override PartName="/ppt/notesSlides/notesSlide22.xml" ContentType="application/vnd.openxmlformats-officedocument.presentationml.notesSlide+xml"/>
  <Override PartName="/ppt/charts/chart10.xml" ContentType="application/vnd.openxmlformats-officedocument.drawingml.chart+xml"/>
  <Override PartName="/ppt/notesSlides/notesSlide23.xml" ContentType="application/vnd.openxmlformats-officedocument.presentationml.notesSlide+xml"/>
  <Override PartName="/ppt/charts/chart11.xml" ContentType="application/vnd.openxmlformats-officedocument.drawingml.chart+xml"/>
  <Override PartName="/ppt/notesSlides/notesSlide24.xml" ContentType="application/vnd.openxmlformats-officedocument.presentationml.notesSlide+xml"/>
  <Override PartName="/ppt/charts/chart12.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trictFirstAndLastChars="0" embedTrueTypeFonts="1" autoCompressPictures="0">
  <p:sldMasterIdLst>
    <p:sldMasterId id="2147483648" r:id="rId1"/>
    <p:sldMasterId id="2147483649" r:id="rId2"/>
  </p:sldMasterIdLst>
  <p:notesMasterIdLst>
    <p:notesMasterId r:id="rId48"/>
  </p:notesMasterIdLst>
  <p:handoutMasterIdLst>
    <p:handoutMasterId r:id="rId49"/>
  </p:handoutMasterIdLst>
  <p:sldIdLst>
    <p:sldId id="387" r:id="rId3"/>
    <p:sldId id="406" r:id="rId4"/>
    <p:sldId id="402" r:id="rId5"/>
    <p:sldId id="439" r:id="rId6"/>
    <p:sldId id="408" r:id="rId7"/>
    <p:sldId id="411" r:id="rId8"/>
    <p:sldId id="413" r:id="rId9"/>
    <p:sldId id="420" r:id="rId10"/>
    <p:sldId id="407" r:id="rId11"/>
    <p:sldId id="410" r:id="rId12"/>
    <p:sldId id="412" r:id="rId13"/>
    <p:sldId id="440" r:id="rId14"/>
    <p:sldId id="448" r:id="rId15"/>
    <p:sldId id="414" r:id="rId16"/>
    <p:sldId id="415" r:id="rId17"/>
    <p:sldId id="416" r:id="rId18"/>
    <p:sldId id="417" r:id="rId19"/>
    <p:sldId id="418" r:id="rId20"/>
    <p:sldId id="419" r:id="rId21"/>
    <p:sldId id="421" r:id="rId22"/>
    <p:sldId id="422" r:id="rId23"/>
    <p:sldId id="423" r:id="rId24"/>
    <p:sldId id="425" r:id="rId25"/>
    <p:sldId id="424" r:id="rId26"/>
    <p:sldId id="426" r:id="rId27"/>
    <p:sldId id="447" r:id="rId28"/>
    <p:sldId id="446" r:id="rId29"/>
    <p:sldId id="396" r:id="rId30"/>
    <p:sldId id="434" r:id="rId31"/>
    <p:sldId id="391" r:id="rId32"/>
    <p:sldId id="394" r:id="rId33"/>
    <p:sldId id="393" r:id="rId34"/>
    <p:sldId id="435" r:id="rId35"/>
    <p:sldId id="436" r:id="rId36"/>
    <p:sldId id="403" r:id="rId37"/>
    <p:sldId id="405" r:id="rId38"/>
    <p:sldId id="404" r:id="rId39"/>
    <p:sldId id="427" r:id="rId40"/>
    <p:sldId id="432" r:id="rId41"/>
    <p:sldId id="441" r:id="rId42"/>
    <p:sldId id="442" r:id="rId43"/>
    <p:sldId id="445" r:id="rId44"/>
    <p:sldId id="443" r:id="rId45"/>
    <p:sldId id="444" r:id="rId46"/>
    <p:sldId id="401" r:id="rId47"/>
  </p:sldIdLst>
  <p:sldSz cx="24384000" cy="13716000"/>
  <p:notesSz cx="6858000" cy="9144000"/>
  <p:embeddedFontLst>
    <p:embeddedFont>
      <p:font typeface="Veneer extras" panose="02000806000000000000" pitchFamily="50" charset="0"/>
      <p:regular r:id="rId50"/>
    </p:embeddedFont>
    <p:embeddedFont>
      <p:font typeface="Roboto" panose="02000000000000000000" pitchFamily="2" charset="0"/>
      <p:regular r:id="rId51"/>
    </p:embeddedFont>
    <p:embeddedFont>
      <p:font typeface="Adhesive Nr. Seven Banners" pitchFamily="2" charset="0"/>
      <p:regular r:id="rId52"/>
    </p:embeddedFont>
    <p:embeddedFont>
      <p:font typeface="Consolas" panose="020B0609020204030204" pitchFamily="49" charset="0"/>
      <p:regular r:id="rId53"/>
      <p:bold r:id="rId54"/>
      <p:italic r:id="rId55"/>
      <p:boldItalic r:id="rId56"/>
    </p:embeddedFont>
    <p:embeddedFont>
      <p:font typeface="Heavyweight" panose="00000400000000000000" pitchFamily="2" charset="0"/>
      <p:regular r:id="rId57"/>
    </p:embeddedFont>
    <p:embeddedFont>
      <p:font typeface="Veneer extras" panose="02000806000000000000" pitchFamily="50" charset="0"/>
      <p:regular r:id="rId50"/>
    </p:embeddedFont>
    <p:embeddedFont>
      <p:font typeface="Nevis" panose="02000800000000000000" pitchFamily="2" charset="0"/>
      <p:bold r:id="rId58"/>
    </p:embeddedFont>
    <p:embeddedFont>
      <p:font typeface="Cambria Math" panose="02040503050406030204" pitchFamily="18" charset="0"/>
      <p:regular r:id="rId59"/>
    </p:embeddedFont>
    <p:embeddedFont>
      <p:font typeface="Daniel Black" pitchFamily="50" charset="0"/>
      <p:bold r:id="rId60"/>
    </p:embeddedFont>
    <p:embeddedFont>
      <p:font typeface="nevis Bold" panose="02000800000000000000" pitchFamily="2" charset="0"/>
      <p:bold r:id="rId61"/>
    </p:embeddedFont>
    <p:embeddedFont>
      <p:font typeface="Calibri" panose="020F0502020204030204" pitchFamily="34" charset="0"/>
      <p:regular r:id="rId62"/>
      <p:bold r:id="rId63"/>
      <p:italic r:id="rId64"/>
      <p:boldItalic r:id="rId65"/>
    </p:embeddedFont>
    <p:embeddedFont>
      <p:font typeface="Web Symbols" pitchFamily="50" charset="0"/>
      <p:regular r:id="rId66"/>
    </p:embeddedFont>
    <p:embeddedFont>
      <p:font typeface="Entypo" pitchFamily="50" charset="0"/>
      <p:regular r:id="rId67"/>
    </p:embeddedFont>
  </p:embeddedFontLst>
  <p:defaultTex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7485">
          <p15:clr>
            <a:srgbClr val="A4A3A4"/>
          </p15:clr>
        </p15:guide>
        <p15:guide id="2" orient="horz" pos="8393">
          <p15:clr>
            <a:srgbClr val="A4A3A4"/>
          </p15:clr>
        </p15:guide>
        <p15:guide id="3" orient="horz" pos="953">
          <p15:clr>
            <a:srgbClr val="A4A3A4"/>
          </p15:clr>
        </p15:guide>
        <p15:guide id="4" orient="horz" pos="1769">
          <p15:clr>
            <a:srgbClr val="A4A3A4"/>
          </p15:clr>
        </p15:guide>
        <p15:guide id="5" orient="horz" pos="414">
          <p15:clr>
            <a:srgbClr val="A4A3A4"/>
          </p15:clr>
        </p15:guide>
        <p15:guide id="6" orient="horz" pos="4405">
          <p15:clr>
            <a:srgbClr val="A4A3A4"/>
          </p15:clr>
        </p15:guide>
        <p15:guide id="7" pos="7680">
          <p15:clr>
            <a:srgbClr val="A4A3A4"/>
          </p15:clr>
        </p15:guide>
        <p15:guide id="8" pos="13880">
          <p15:clr>
            <a:srgbClr val="A4A3A4"/>
          </p15:clr>
        </p15:guide>
        <p15:guide id="9" pos="14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313"/>
    <a:srgbClr val="252F53"/>
    <a:srgbClr val="FFFFFF"/>
    <a:srgbClr val="525656"/>
    <a:srgbClr val="0A1C6C"/>
    <a:srgbClr val="2C2C2C"/>
    <a:srgbClr val="6AB9C0"/>
    <a:srgbClr val="FFCD6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73" autoAdjust="0"/>
    <p:restoredTop sz="90131" autoAdjust="0"/>
  </p:normalViewPr>
  <p:slideViewPr>
    <p:cSldViewPr showGuides="1">
      <p:cViewPr varScale="1">
        <p:scale>
          <a:sx n="42" d="100"/>
          <a:sy n="42" d="100"/>
        </p:scale>
        <p:origin x="702" y="-438"/>
      </p:cViewPr>
      <p:guideLst>
        <p:guide orient="horz" pos="7485"/>
        <p:guide orient="horz" pos="8393"/>
        <p:guide orient="horz" pos="953"/>
        <p:guide orient="horz" pos="1769"/>
        <p:guide orient="horz" pos="414"/>
        <p:guide orient="horz" pos="4405"/>
        <p:guide pos="7680"/>
        <p:guide pos="13880"/>
        <p:guide pos="1406"/>
      </p:guideLst>
    </p:cSldViewPr>
  </p:slid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32960624"/>
        <c:axId val="332961800"/>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32960624"/>
        <c:scaling>
          <c:orientation val="minMax"/>
        </c:scaling>
        <c:delete val="1"/>
        <c:axPos val="b"/>
        <c:numFmt formatCode="General" sourceLinked="0"/>
        <c:majorTickMark val="in"/>
        <c:minorTickMark val="none"/>
        <c:tickLblPos val="nextTo"/>
        <c:crossAx val="332961800"/>
        <c:crosses val="autoZero"/>
        <c:auto val="1"/>
        <c:lblAlgn val="ctr"/>
        <c:lblOffset val="100"/>
        <c:tickLblSkip val="1"/>
        <c:tickMarkSkip val="1"/>
        <c:noMultiLvlLbl val="0"/>
      </c:catAx>
      <c:valAx>
        <c:axId val="332961800"/>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2960624"/>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1"/>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32113456"/>
        <c:axId val="333642472"/>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32113456"/>
        <c:scaling>
          <c:orientation val="minMax"/>
        </c:scaling>
        <c:delete val="1"/>
        <c:axPos val="b"/>
        <c:numFmt formatCode="General" sourceLinked="0"/>
        <c:majorTickMark val="out"/>
        <c:minorTickMark val="none"/>
        <c:tickLblPos val="nextTo"/>
        <c:crossAx val="333642472"/>
        <c:crosses val="autoZero"/>
        <c:auto val="1"/>
        <c:lblAlgn val="ctr"/>
        <c:lblOffset val="100"/>
        <c:noMultiLvlLbl val="0"/>
      </c:catAx>
      <c:valAx>
        <c:axId val="333642472"/>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2113456"/>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33641296"/>
        <c:axId val="333638944"/>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33641296"/>
        <c:scaling>
          <c:orientation val="minMax"/>
        </c:scaling>
        <c:delete val="1"/>
        <c:axPos val="b"/>
        <c:numFmt formatCode="General" sourceLinked="0"/>
        <c:majorTickMark val="out"/>
        <c:minorTickMark val="none"/>
        <c:tickLblPos val="nextTo"/>
        <c:crossAx val="333638944"/>
        <c:crosses val="autoZero"/>
        <c:auto val="1"/>
        <c:lblAlgn val="ctr"/>
        <c:lblOffset val="100"/>
        <c:noMultiLvlLbl val="0"/>
      </c:catAx>
      <c:valAx>
        <c:axId val="333638944"/>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3641296"/>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val>
            <c:numRef>
              <c:f>Sheet1!$B$2:$B$7</c:f>
              <c:numCache>
                <c:formatCode>General</c:formatCode>
                <c:ptCount val="6"/>
                <c:pt idx="0">
                  <c:v>4</c:v>
                </c:pt>
                <c:pt idx="1">
                  <c:v>0</c:v>
                </c:pt>
                <c:pt idx="2">
                  <c:v>0</c:v>
                </c:pt>
                <c:pt idx="3">
                  <c:v>1</c:v>
                </c:pt>
                <c:pt idx="4">
                  <c:v>5</c:v>
                </c:pt>
                <c:pt idx="5">
                  <c:v>9</c:v>
                </c:pt>
              </c:numCache>
            </c:numRef>
          </c:val>
        </c:ser>
        <c:dLbls>
          <c:showLegendKey val="0"/>
          <c:showVal val="0"/>
          <c:showCatName val="0"/>
          <c:showSerName val="0"/>
          <c:showPercent val="0"/>
          <c:showBubbleSize val="0"/>
        </c:dLbls>
        <c:gapWidth val="0"/>
        <c:axId val="333644824"/>
        <c:axId val="333639728"/>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Sheet1!$A$2:$A$6</c15:sqref>
                        </c15:formulaRef>
                      </c:ext>
                    </c:extLst>
                    <c:numCache>
                      <c:formatCode>General</c:formatCode>
                      <c:ptCount val="5"/>
                      <c:pt idx="0">
                        <c:v>0</c:v>
                      </c:pt>
                      <c:pt idx="1">
                        <c:v>0</c:v>
                      </c:pt>
                      <c:pt idx="2">
                        <c:v>0</c:v>
                      </c:pt>
                      <c:pt idx="3">
                        <c:v>0</c:v>
                      </c:pt>
                    </c:numCache>
                  </c:numRef>
                </c:val>
              </c15:ser>
            </c15:filteredBarSeries>
          </c:ext>
        </c:extLst>
      </c:barChart>
      <c:catAx>
        <c:axId val="333644824"/>
        <c:scaling>
          <c:orientation val="minMax"/>
        </c:scaling>
        <c:delete val="0"/>
        <c:axPos val="b"/>
        <c:numFmt formatCode="General" sourceLinked="0"/>
        <c:majorTickMark val="out"/>
        <c:minorTickMark val="none"/>
        <c:tickLblPos val="none"/>
        <c:crossAx val="333639728"/>
        <c:crosses val="autoZero"/>
        <c:auto val="1"/>
        <c:lblAlgn val="ctr"/>
        <c:lblOffset val="100"/>
        <c:noMultiLvlLbl val="0"/>
      </c:catAx>
      <c:valAx>
        <c:axId val="333639728"/>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3644824"/>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32964544"/>
        <c:axId val="332961016"/>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32964544"/>
        <c:scaling>
          <c:orientation val="minMax"/>
        </c:scaling>
        <c:delete val="1"/>
        <c:axPos val="b"/>
        <c:numFmt formatCode="General" sourceLinked="0"/>
        <c:majorTickMark val="in"/>
        <c:minorTickMark val="none"/>
        <c:tickLblPos val="nextTo"/>
        <c:crossAx val="332961016"/>
        <c:crosses val="autoZero"/>
        <c:auto val="1"/>
        <c:lblAlgn val="ctr"/>
        <c:lblOffset val="100"/>
        <c:tickLblSkip val="1"/>
        <c:tickMarkSkip val="1"/>
        <c:noMultiLvlLbl val="0"/>
      </c:catAx>
      <c:valAx>
        <c:axId val="332961016"/>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2964544"/>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32962192"/>
        <c:axId val="332965720"/>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32962192"/>
        <c:scaling>
          <c:orientation val="minMax"/>
        </c:scaling>
        <c:delete val="1"/>
        <c:axPos val="b"/>
        <c:numFmt formatCode="General" sourceLinked="0"/>
        <c:majorTickMark val="in"/>
        <c:minorTickMark val="none"/>
        <c:tickLblPos val="nextTo"/>
        <c:crossAx val="332965720"/>
        <c:crosses val="autoZero"/>
        <c:auto val="1"/>
        <c:lblAlgn val="ctr"/>
        <c:lblOffset val="100"/>
        <c:tickLblSkip val="1"/>
        <c:tickMarkSkip val="1"/>
        <c:noMultiLvlLbl val="0"/>
      </c:catAx>
      <c:valAx>
        <c:axId val="332965720"/>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2962192"/>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32966896"/>
        <c:axId val="332118160"/>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32966896"/>
        <c:scaling>
          <c:orientation val="minMax"/>
        </c:scaling>
        <c:delete val="1"/>
        <c:axPos val="b"/>
        <c:numFmt formatCode="General" sourceLinked="0"/>
        <c:majorTickMark val="in"/>
        <c:minorTickMark val="none"/>
        <c:tickLblPos val="nextTo"/>
        <c:crossAx val="332118160"/>
        <c:crosses val="autoZero"/>
        <c:auto val="1"/>
        <c:lblAlgn val="ctr"/>
        <c:lblOffset val="100"/>
        <c:tickLblSkip val="1"/>
        <c:tickMarkSkip val="1"/>
        <c:noMultiLvlLbl val="0"/>
      </c:catAx>
      <c:valAx>
        <c:axId val="332118160"/>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2966896"/>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32119728"/>
        <c:axId val="333638552"/>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32119728"/>
        <c:scaling>
          <c:orientation val="minMax"/>
        </c:scaling>
        <c:delete val="1"/>
        <c:axPos val="b"/>
        <c:numFmt formatCode="General" sourceLinked="0"/>
        <c:majorTickMark val="in"/>
        <c:minorTickMark val="none"/>
        <c:tickLblPos val="nextTo"/>
        <c:crossAx val="333638552"/>
        <c:crosses val="autoZero"/>
        <c:auto val="1"/>
        <c:lblAlgn val="ctr"/>
        <c:lblOffset val="100"/>
        <c:tickLblSkip val="1"/>
        <c:tickMarkSkip val="1"/>
        <c:noMultiLvlLbl val="0"/>
      </c:catAx>
      <c:valAx>
        <c:axId val="333638552"/>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2119728"/>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33637768"/>
        <c:axId val="333638160"/>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33637768"/>
        <c:scaling>
          <c:orientation val="minMax"/>
        </c:scaling>
        <c:delete val="1"/>
        <c:axPos val="b"/>
        <c:numFmt formatCode="General" sourceLinked="0"/>
        <c:majorTickMark val="in"/>
        <c:minorTickMark val="none"/>
        <c:tickLblPos val="nextTo"/>
        <c:crossAx val="333638160"/>
        <c:crosses val="autoZero"/>
        <c:auto val="1"/>
        <c:lblAlgn val="ctr"/>
        <c:lblOffset val="100"/>
        <c:tickLblSkip val="1"/>
        <c:tickMarkSkip val="1"/>
        <c:noMultiLvlLbl val="0"/>
      </c:catAx>
      <c:valAx>
        <c:axId val="333638160"/>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3637768"/>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21</c:v>
                </c:pt>
                <c:pt idx="1">
                  <c:v>17</c:v>
                </c:pt>
                <c:pt idx="2">
                  <c:v>16</c:v>
                </c:pt>
                <c:pt idx="3">
                  <c:v>23</c:v>
                </c:pt>
                <c:pt idx="4">
                  <c:v>0</c:v>
                </c:pt>
                <c:pt idx="5">
                  <c:v>23</c:v>
                </c:pt>
                <c:pt idx="6">
                  <c:v>18</c:v>
                </c:pt>
                <c:pt idx="7">
                  <c:v>3</c:v>
                </c:pt>
                <c:pt idx="8">
                  <c:v>20</c:v>
                </c:pt>
                <c:pt idx="9">
                  <c:v>15</c:v>
                </c:pt>
                <c:pt idx="10">
                  <c:v>23</c:v>
                </c:pt>
                <c:pt idx="11">
                  <c:v>19</c:v>
                </c:pt>
                <c:pt idx="12">
                  <c:v>23</c:v>
                </c:pt>
                <c:pt idx="13">
                  <c:v>1</c:v>
                </c:pt>
                <c:pt idx="14">
                  <c:v>17</c:v>
                </c:pt>
                <c:pt idx="15">
                  <c:v>22</c:v>
                </c:pt>
                <c:pt idx="16">
                  <c:v>2</c:v>
                </c:pt>
                <c:pt idx="17">
                  <c:v>20</c:v>
                </c:pt>
                <c:pt idx="18">
                  <c:v>21</c:v>
                </c:pt>
              </c:numCache>
            </c:numRef>
          </c:val>
        </c:ser>
        <c:dLbls>
          <c:showLegendKey val="0"/>
          <c:showVal val="0"/>
          <c:showCatName val="0"/>
          <c:showSerName val="0"/>
          <c:showPercent val="0"/>
          <c:showBubbleSize val="0"/>
        </c:dLbls>
        <c:gapWidth val="150"/>
        <c:axId val="228402408"/>
        <c:axId val="228405152"/>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228402408"/>
        <c:scaling>
          <c:orientation val="minMax"/>
        </c:scaling>
        <c:delete val="1"/>
        <c:axPos val="b"/>
        <c:numFmt formatCode="General" sourceLinked="0"/>
        <c:majorTickMark val="out"/>
        <c:minorTickMark val="none"/>
        <c:tickLblPos val="nextTo"/>
        <c:crossAx val="228405152"/>
        <c:crosses val="autoZero"/>
        <c:auto val="1"/>
        <c:lblAlgn val="ctr"/>
        <c:lblOffset val="100"/>
        <c:noMultiLvlLbl val="0"/>
      </c:catAx>
      <c:valAx>
        <c:axId val="228405152"/>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28402408"/>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21</c:v>
                </c:pt>
                <c:pt idx="1">
                  <c:v>17</c:v>
                </c:pt>
                <c:pt idx="2">
                  <c:v>16</c:v>
                </c:pt>
                <c:pt idx="3">
                  <c:v>23</c:v>
                </c:pt>
                <c:pt idx="4">
                  <c:v>0</c:v>
                </c:pt>
                <c:pt idx="5">
                  <c:v>23</c:v>
                </c:pt>
                <c:pt idx="6">
                  <c:v>18</c:v>
                </c:pt>
                <c:pt idx="7">
                  <c:v>3</c:v>
                </c:pt>
                <c:pt idx="8">
                  <c:v>20</c:v>
                </c:pt>
                <c:pt idx="9">
                  <c:v>15</c:v>
                </c:pt>
                <c:pt idx="10">
                  <c:v>23</c:v>
                </c:pt>
                <c:pt idx="11">
                  <c:v>19</c:v>
                </c:pt>
                <c:pt idx="12">
                  <c:v>23</c:v>
                </c:pt>
                <c:pt idx="13">
                  <c:v>1</c:v>
                </c:pt>
                <c:pt idx="14">
                  <c:v>17</c:v>
                </c:pt>
                <c:pt idx="15">
                  <c:v>22</c:v>
                </c:pt>
                <c:pt idx="16">
                  <c:v>2</c:v>
                </c:pt>
                <c:pt idx="17">
                  <c:v>20</c:v>
                </c:pt>
                <c:pt idx="18">
                  <c:v>21</c:v>
                </c:pt>
              </c:numCache>
            </c:numRef>
          </c:val>
        </c:ser>
        <c:dLbls>
          <c:showLegendKey val="0"/>
          <c:showVal val="0"/>
          <c:showCatName val="0"/>
          <c:showSerName val="0"/>
          <c:showPercent val="0"/>
          <c:showBubbleSize val="0"/>
        </c:dLbls>
        <c:gapWidth val="150"/>
        <c:axId val="332120120"/>
        <c:axId val="332119336"/>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32120120"/>
        <c:scaling>
          <c:orientation val="minMax"/>
        </c:scaling>
        <c:delete val="1"/>
        <c:axPos val="b"/>
        <c:numFmt formatCode="General" sourceLinked="0"/>
        <c:majorTickMark val="out"/>
        <c:minorTickMark val="none"/>
        <c:tickLblPos val="nextTo"/>
        <c:crossAx val="332119336"/>
        <c:crosses val="autoZero"/>
        <c:auto val="1"/>
        <c:lblAlgn val="ctr"/>
        <c:lblOffset val="100"/>
        <c:noMultiLvlLbl val="0"/>
      </c:catAx>
      <c:valAx>
        <c:axId val="332119336"/>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2120120"/>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1"/>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32113848"/>
        <c:axId val="332114632"/>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32113848"/>
        <c:scaling>
          <c:orientation val="minMax"/>
        </c:scaling>
        <c:delete val="1"/>
        <c:axPos val="b"/>
        <c:numFmt formatCode="General" sourceLinked="0"/>
        <c:majorTickMark val="out"/>
        <c:minorTickMark val="none"/>
        <c:tickLblPos val="nextTo"/>
        <c:crossAx val="332114632"/>
        <c:crosses val="autoZero"/>
        <c:auto val="1"/>
        <c:lblAlgn val="ctr"/>
        <c:lblOffset val="100"/>
        <c:noMultiLvlLbl val="0"/>
      </c:catAx>
      <c:valAx>
        <c:axId val="332114632"/>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2113848"/>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0.04688</cdr:x>
      <cdr:y>0.03382</cdr:y>
    </cdr:from>
    <cdr:to>
      <cdr:x>0.98938</cdr:x>
      <cdr:y>0.81409</cdr:y>
    </cdr:to>
    <cdr:sp macro="" textlink="">
      <cdr:nvSpPr>
        <cdr:cNvPr id="11" name="Freeform 10"/>
        <cdr:cNvSpPr/>
      </cdr:nvSpPr>
      <cdr:spPr bwMode="auto">
        <a:xfrm xmlns:a="http://schemas.openxmlformats.org/drawingml/2006/main">
          <a:off x="931862" y="287337"/>
          <a:ext cx="18732500" cy="6629400"/>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2500" h="6629400">
              <a:moveTo>
                <a:pt x="0" y="6629400"/>
              </a:moveTo>
              <a:lnTo>
                <a:pt x="647700" y="6629400"/>
              </a:lnTo>
              <a:lnTo>
                <a:pt x="1041400" y="2082800"/>
              </a:lnTo>
              <a:lnTo>
                <a:pt x="1549400" y="1536700"/>
              </a:lnTo>
              <a:lnTo>
                <a:pt x="2336800" y="1536700"/>
              </a:lnTo>
              <a:lnTo>
                <a:pt x="3276600" y="546100"/>
              </a:lnTo>
              <a:lnTo>
                <a:pt x="17297400" y="546100"/>
              </a:lnTo>
              <a:lnTo>
                <a:pt x="18732500" y="0"/>
              </a:lnTo>
            </a:path>
          </a:pathLst>
        </a:custGeom>
        <a:noFill xmlns:a="http://schemas.openxmlformats.org/drawingml/2006/main"/>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0.04688</cdr:x>
      <cdr:y>0.03382</cdr:y>
    </cdr:from>
    <cdr:to>
      <cdr:x>0.98938</cdr:x>
      <cdr:y>0.81409</cdr:y>
    </cdr:to>
    <cdr:sp macro="" textlink="">
      <cdr:nvSpPr>
        <cdr:cNvPr id="11" name="Freeform 10"/>
        <cdr:cNvSpPr/>
      </cdr:nvSpPr>
      <cdr:spPr bwMode="auto">
        <a:xfrm xmlns:a="http://schemas.openxmlformats.org/drawingml/2006/main">
          <a:off x="931862" y="287337"/>
          <a:ext cx="18732500" cy="6629400"/>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2500" h="6629400">
              <a:moveTo>
                <a:pt x="0" y="6629400"/>
              </a:moveTo>
              <a:lnTo>
                <a:pt x="647700" y="6629400"/>
              </a:lnTo>
              <a:lnTo>
                <a:pt x="1041400" y="2082800"/>
              </a:lnTo>
              <a:lnTo>
                <a:pt x="1549400" y="1536700"/>
              </a:lnTo>
              <a:lnTo>
                <a:pt x="2336800" y="1536700"/>
              </a:lnTo>
              <a:lnTo>
                <a:pt x="3276600" y="546100"/>
              </a:lnTo>
              <a:lnTo>
                <a:pt x="17297400" y="546100"/>
              </a:lnTo>
              <a:lnTo>
                <a:pt x="18732500" y="0"/>
              </a:lnTo>
            </a:path>
          </a:pathLst>
        </a:custGeom>
        <a:noFill xmlns:a="http://schemas.openxmlformats.org/drawingml/2006/main"/>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0.04688</cdr:x>
      <cdr:y>0.03232</cdr:y>
    </cdr:from>
    <cdr:to>
      <cdr:x>0.98938</cdr:x>
      <cdr:y>0.81409</cdr:y>
    </cdr:to>
    <cdr:sp macro="" textlink="">
      <cdr:nvSpPr>
        <cdr:cNvPr id="11" name="Freeform 10"/>
        <cdr:cNvSpPr/>
      </cdr:nvSpPr>
      <cdr:spPr bwMode="auto">
        <a:xfrm xmlns:a="http://schemas.openxmlformats.org/drawingml/2006/main">
          <a:off x="931762" y="274637"/>
          <a:ext cx="18732659" cy="6642116"/>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0" fmla="*/ 0 w 18842503"/>
            <a:gd name="connsiteY0" fmla="*/ 6682777 h 6682777"/>
            <a:gd name="connsiteX1" fmla="*/ 647700 w 18842503"/>
            <a:gd name="connsiteY1" fmla="*/ 6682777 h 6682777"/>
            <a:gd name="connsiteX2" fmla="*/ 1041400 w 18842503"/>
            <a:gd name="connsiteY2" fmla="*/ 2136177 h 6682777"/>
            <a:gd name="connsiteX3" fmla="*/ 1549400 w 18842503"/>
            <a:gd name="connsiteY3" fmla="*/ 1590077 h 6682777"/>
            <a:gd name="connsiteX4" fmla="*/ 2336800 w 18842503"/>
            <a:gd name="connsiteY4" fmla="*/ 1590077 h 6682777"/>
            <a:gd name="connsiteX5" fmla="*/ 3276600 w 18842503"/>
            <a:gd name="connsiteY5" fmla="*/ 599477 h 6682777"/>
            <a:gd name="connsiteX6" fmla="*/ 17297400 w 18842503"/>
            <a:gd name="connsiteY6" fmla="*/ 599477 h 6682777"/>
            <a:gd name="connsiteX7" fmla="*/ 18732500 w 18842503"/>
            <a:gd name="connsiteY7" fmla="*/ 53377 h 6682777"/>
            <a:gd name="connsiteX8" fmla="*/ 18745140 w 18842503"/>
            <a:gd name="connsiteY8" fmla="*/ 15269 h 6682777"/>
            <a:gd name="connsiteX0" fmla="*/ 0 w 18735259"/>
            <a:gd name="connsiteY0" fmla="*/ 6652310 h 6652310"/>
            <a:gd name="connsiteX1" fmla="*/ 647700 w 18735259"/>
            <a:gd name="connsiteY1" fmla="*/ 6652310 h 6652310"/>
            <a:gd name="connsiteX2" fmla="*/ 1041400 w 18735259"/>
            <a:gd name="connsiteY2" fmla="*/ 2105710 h 6652310"/>
            <a:gd name="connsiteX3" fmla="*/ 1549400 w 18735259"/>
            <a:gd name="connsiteY3" fmla="*/ 1559610 h 6652310"/>
            <a:gd name="connsiteX4" fmla="*/ 2336800 w 18735259"/>
            <a:gd name="connsiteY4" fmla="*/ 1559610 h 6652310"/>
            <a:gd name="connsiteX5" fmla="*/ 3276600 w 18735259"/>
            <a:gd name="connsiteY5" fmla="*/ 569010 h 6652310"/>
            <a:gd name="connsiteX6" fmla="*/ 17297400 w 18735259"/>
            <a:gd name="connsiteY6" fmla="*/ 569010 h 6652310"/>
            <a:gd name="connsiteX7" fmla="*/ 18732500 w 18735259"/>
            <a:gd name="connsiteY7" fmla="*/ 22910 h 6652310"/>
            <a:gd name="connsiteX8" fmla="*/ 3314772 w 18735259"/>
            <a:gd name="connsiteY8" fmla="*/ 162602 h 6652310"/>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8" fmla="*/ 3314772 w 18732500"/>
            <a:gd name="connsiteY8" fmla="*/ 139692 h 6629400"/>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9" fmla="*/ 0 w 18732500"/>
            <a:gd name="connsiteY9" fmla="*/ 6642108 h 66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00" h="6642108">
              <a:moveTo>
                <a:pt x="0" y="6642108"/>
              </a:moveTo>
              <a:lnTo>
                <a:pt x="647700" y="6642108"/>
              </a:lnTo>
              <a:lnTo>
                <a:pt x="1041400" y="2095508"/>
              </a:lnTo>
              <a:lnTo>
                <a:pt x="1549400" y="1549408"/>
              </a:lnTo>
              <a:lnTo>
                <a:pt x="2336800" y="1549408"/>
              </a:lnTo>
              <a:lnTo>
                <a:pt x="3276600" y="558808"/>
              </a:lnTo>
              <a:lnTo>
                <a:pt x="17297400" y="558808"/>
              </a:lnTo>
              <a:lnTo>
                <a:pt x="18732500" y="12708"/>
              </a:lnTo>
              <a:lnTo>
                <a:pt x="100" y="0"/>
              </a:lnTo>
              <a:lnTo>
                <a:pt x="0" y="6642108"/>
              </a:lnTo>
              <a:close/>
            </a:path>
          </a:pathLst>
        </a:custGeom>
        <a:solidFill xmlns:a="http://schemas.openxmlformats.org/drawingml/2006/main">
          <a:schemeClr val="accent1"/>
        </a:solidFill>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drawings/drawing4.xml><?xml version="1.0" encoding="utf-8"?>
<c:userShapes xmlns:c="http://schemas.openxmlformats.org/drawingml/2006/chart">
  <cdr:relSizeAnchor xmlns:cdr="http://schemas.openxmlformats.org/drawingml/2006/chartDrawing">
    <cdr:from>
      <cdr:x>0.04688</cdr:x>
      <cdr:y>0.03232</cdr:y>
    </cdr:from>
    <cdr:to>
      <cdr:x>0.98938</cdr:x>
      <cdr:y>0.81409</cdr:y>
    </cdr:to>
    <cdr:sp macro="" textlink="">
      <cdr:nvSpPr>
        <cdr:cNvPr id="11" name="Freeform 10"/>
        <cdr:cNvSpPr/>
      </cdr:nvSpPr>
      <cdr:spPr bwMode="auto">
        <a:xfrm xmlns:a="http://schemas.openxmlformats.org/drawingml/2006/main">
          <a:off x="931762" y="274637"/>
          <a:ext cx="18732659" cy="6642116"/>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0" fmla="*/ 0 w 18842503"/>
            <a:gd name="connsiteY0" fmla="*/ 6682777 h 6682777"/>
            <a:gd name="connsiteX1" fmla="*/ 647700 w 18842503"/>
            <a:gd name="connsiteY1" fmla="*/ 6682777 h 6682777"/>
            <a:gd name="connsiteX2" fmla="*/ 1041400 w 18842503"/>
            <a:gd name="connsiteY2" fmla="*/ 2136177 h 6682777"/>
            <a:gd name="connsiteX3" fmla="*/ 1549400 w 18842503"/>
            <a:gd name="connsiteY3" fmla="*/ 1590077 h 6682777"/>
            <a:gd name="connsiteX4" fmla="*/ 2336800 w 18842503"/>
            <a:gd name="connsiteY4" fmla="*/ 1590077 h 6682777"/>
            <a:gd name="connsiteX5" fmla="*/ 3276600 w 18842503"/>
            <a:gd name="connsiteY5" fmla="*/ 599477 h 6682777"/>
            <a:gd name="connsiteX6" fmla="*/ 17297400 w 18842503"/>
            <a:gd name="connsiteY6" fmla="*/ 599477 h 6682777"/>
            <a:gd name="connsiteX7" fmla="*/ 18732500 w 18842503"/>
            <a:gd name="connsiteY7" fmla="*/ 53377 h 6682777"/>
            <a:gd name="connsiteX8" fmla="*/ 18745140 w 18842503"/>
            <a:gd name="connsiteY8" fmla="*/ 15269 h 6682777"/>
            <a:gd name="connsiteX0" fmla="*/ 0 w 18735259"/>
            <a:gd name="connsiteY0" fmla="*/ 6652310 h 6652310"/>
            <a:gd name="connsiteX1" fmla="*/ 647700 w 18735259"/>
            <a:gd name="connsiteY1" fmla="*/ 6652310 h 6652310"/>
            <a:gd name="connsiteX2" fmla="*/ 1041400 w 18735259"/>
            <a:gd name="connsiteY2" fmla="*/ 2105710 h 6652310"/>
            <a:gd name="connsiteX3" fmla="*/ 1549400 w 18735259"/>
            <a:gd name="connsiteY3" fmla="*/ 1559610 h 6652310"/>
            <a:gd name="connsiteX4" fmla="*/ 2336800 w 18735259"/>
            <a:gd name="connsiteY4" fmla="*/ 1559610 h 6652310"/>
            <a:gd name="connsiteX5" fmla="*/ 3276600 w 18735259"/>
            <a:gd name="connsiteY5" fmla="*/ 569010 h 6652310"/>
            <a:gd name="connsiteX6" fmla="*/ 17297400 w 18735259"/>
            <a:gd name="connsiteY6" fmla="*/ 569010 h 6652310"/>
            <a:gd name="connsiteX7" fmla="*/ 18732500 w 18735259"/>
            <a:gd name="connsiteY7" fmla="*/ 22910 h 6652310"/>
            <a:gd name="connsiteX8" fmla="*/ 3314772 w 18735259"/>
            <a:gd name="connsiteY8" fmla="*/ 162602 h 6652310"/>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8" fmla="*/ 3314772 w 18732500"/>
            <a:gd name="connsiteY8" fmla="*/ 139692 h 6629400"/>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9" fmla="*/ 0 w 18732500"/>
            <a:gd name="connsiteY9" fmla="*/ 6642108 h 66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00" h="6642108">
              <a:moveTo>
                <a:pt x="0" y="6642108"/>
              </a:moveTo>
              <a:lnTo>
                <a:pt x="647700" y="6642108"/>
              </a:lnTo>
              <a:lnTo>
                <a:pt x="1041400" y="2095508"/>
              </a:lnTo>
              <a:lnTo>
                <a:pt x="1549400" y="1549408"/>
              </a:lnTo>
              <a:lnTo>
                <a:pt x="2336800" y="1549408"/>
              </a:lnTo>
              <a:lnTo>
                <a:pt x="3276600" y="558808"/>
              </a:lnTo>
              <a:lnTo>
                <a:pt x="17297400" y="558808"/>
              </a:lnTo>
              <a:lnTo>
                <a:pt x="18732500" y="12708"/>
              </a:lnTo>
              <a:lnTo>
                <a:pt x="100" y="0"/>
              </a:lnTo>
              <a:lnTo>
                <a:pt x="0" y="6642108"/>
              </a:lnTo>
              <a:close/>
            </a:path>
          </a:pathLst>
        </a:custGeom>
        <a:solidFill xmlns:a="http://schemas.openxmlformats.org/drawingml/2006/main">
          <a:schemeClr val="accent1"/>
        </a:solidFill>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3ED607-9642-AD4D-A04F-21E2437AC950}" type="datetimeFigureOut">
              <a:rPr lang="en-US" smtClean="0"/>
              <a:t>12/3/2014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7ABCE5-93B2-CA47-9C90-DC6DC90D60B6}" type="slidenum">
              <a:rPr lang="en-US" smtClean="0"/>
              <a:t>‹#›</a:t>
            </a:fld>
            <a:endParaRPr lang="en-US" dirty="0"/>
          </a:p>
        </p:txBody>
      </p:sp>
    </p:spTree>
    <p:extLst>
      <p:ext uri="{BB962C8B-B14F-4D97-AF65-F5344CB8AC3E}">
        <p14:creationId xmlns:p14="http://schemas.microsoft.com/office/powerpoint/2010/main" val="1559905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5C9D8C-1FFA-1641-8B1B-36736A75A695}" type="datetimeFigureOut">
              <a:rPr lang="en-US" smtClean="0"/>
              <a:t>12/3/2014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39B329-E67A-6D49-B442-03542797CA5D}" type="slidenum">
              <a:rPr lang="en-US" smtClean="0"/>
              <a:t>‹#›</a:t>
            </a:fld>
            <a:endParaRPr lang="en-US" dirty="0"/>
          </a:p>
        </p:txBody>
      </p:sp>
    </p:spTree>
    <p:extLst>
      <p:ext uri="{BB962C8B-B14F-4D97-AF65-F5344CB8AC3E}">
        <p14:creationId xmlns:p14="http://schemas.microsoft.com/office/powerpoint/2010/main" val="1629493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URL’s to</a:t>
            </a:r>
            <a:r>
              <a:rPr lang="en-US" baseline="0" dirty="0" smtClean="0"/>
              <a:t> open</a:t>
            </a:r>
            <a:endParaRPr lang="en-US" dirty="0" smtClean="0"/>
          </a:p>
          <a:p>
            <a:pPr marL="171450" indent="-171450">
              <a:buFontTx/>
              <a:buChar char="-"/>
            </a:pPr>
            <a:r>
              <a:rPr lang="en-US" dirty="0" smtClean="0"/>
              <a:t>http://webpagetest.org/</a:t>
            </a:r>
          </a:p>
          <a:p>
            <a:pPr marL="171450" indent="-171450">
              <a:buFontTx/>
              <a:buChar char="-"/>
            </a:pPr>
            <a:r>
              <a:rPr lang="en-US" dirty="0" smtClean="0"/>
              <a:t>http://httparchive.org/</a:t>
            </a:r>
          </a:p>
          <a:p>
            <a:pPr marL="171450" indent="-171450">
              <a:buFontTx/>
              <a:buChar char="-"/>
            </a:pPr>
            <a:r>
              <a:rPr lang="en-US" dirty="0" smtClean="0"/>
              <a:t>https://bigquery.cloud.google.com/welcome/httparchivequeries?pli=1</a:t>
            </a:r>
          </a:p>
          <a:p>
            <a:pPr marL="171450" indent="-171450">
              <a:buFontTx/>
              <a:buChar char="-"/>
            </a:pPr>
            <a:r>
              <a:rPr lang="en-US" dirty="0" smtClean="0"/>
              <a:t>http://bigqueri.es/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a:t>
            </a:fld>
            <a:endParaRPr lang="en-US" dirty="0"/>
          </a:p>
        </p:txBody>
      </p:sp>
    </p:spTree>
    <p:extLst>
      <p:ext uri="{BB962C8B-B14F-4D97-AF65-F5344CB8AC3E}">
        <p14:creationId xmlns:p14="http://schemas.microsoft.com/office/powerpoint/2010/main" val="610995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Assets</a:t>
            </a:r>
            <a:r>
              <a:rPr lang="en-US" baseline="0" dirty="0" smtClean="0"/>
              <a:t> loaded</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11</a:t>
            </a:fld>
            <a:endParaRPr lang="en-US" dirty="0"/>
          </a:p>
        </p:txBody>
      </p:sp>
    </p:spTree>
    <p:extLst>
      <p:ext uri="{BB962C8B-B14F-4D97-AF65-F5344CB8AC3E}">
        <p14:creationId xmlns:p14="http://schemas.microsoft.com/office/powerpoint/2010/main" val="4120719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about a custom metric? Time to password focus in this example</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12</a:t>
            </a:fld>
            <a:endParaRPr lang="en-US" dirty="0"/>
          </a:p>
        </p:txBody>
      </p:sp>
    </p:spTree>
    <p:extLst>
      <p:ext uri="{BB962C8B-B14F-4D97-AF65-F5344CB8AC3E}">
        <p14:creationId xmlns:p14="http://schemas.microsoft.com/office/powerpoint/2010/main" val="1465062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performance isn’t defined by a single number, score or moment. </a:t>
            </a:r>
          </a:p>
          <a:p>
            <a:endParaRPr lang="en-US" dirty="0" smtClean="0"/>
          </a:p>
          <a:p>
            <a:r>
              <a:rPr lang="en-US" dirty="0" smtClean="0"/>
              <a:t>One page may take 3 seconds to load, but not display anything until the 2.5 second mark. </a:t>
            </a:r>
          </a:p>
          <a:p>
            <a:r>
              <a:rPr lang="en-US" dirty="0" smtClean="0"/>
              <a:t>Another page</a:t>
            </a:r>
            <a:r>
              <a:rPr lang="en-US" baseline="0" dirty="0" smtClean="0"/>
              <a:t> </a:t>
            </a:r>
            <a:r>
              <a:rPr lang="en-US" dirty="0" smtClean="0"/>
              <a:t>may take</a:t>
            </a:r>
            <a:r>
              <a:rPr lang="en-US" baseline="0" dirty="0" smtClean="0"/>
              <a:t> </a:t>
            </a:r>
            <a:r>
              <a:rPr lang="en-US" dirty="0" smtClean="0"/>
              <a:t>5 seconds to load, but display the majority of the content after only</a:t>
            </a:r>
            <a:r>
              <a:rPr lang="en-US" baseline="0" dirty="0" smtClean="0"/>
              <a:t> a </a:t>
            </a:r>
            <a:r>
              <a:rPr lang="en-US" dirty="0" smtClean="0"/>
              <a:t>second. </a:t>
            </a:r>
          </a:p>
          <a:p>
            <a:endParaRPr lang="en-US" dirty="0" smtClean="0"/>
          </a:p>
          <a:p>
            <a:r>
              <a:rPr lang="en-US" dirty="0" smtClean="0"/>
              <a:t>Despite taking 2 seconds longer in total, the second page may be the better experience.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Perceived metrics attempt to take situations like this into account</a:t>
            </a:r>
            <a:r>
              <a:rPr lang="en-US" baseline="0" dirty="0" smtClean="0"/>
              <a:t> – but its an imprecise science. </a:t>
            </a:r>
            <a:r>
              <a:rPr lang="en-US" dirty="0" smtClean="0"/>
              <a:t>Whereas traditional metrics focused on a single moment, Perceived metrics attempt to measure the full experience. They focuses not just on how long it took for everything to display on a page, but how the page progressed from start to finish. </a:t>
            </a:r>
            <a:r>
              <a:rPr lang="en-US" baseline="0" dirty="0" smtClean="0"/>
              <a:t>Google, Microsoft and several other vendors have attempted to produce Perceived metrics, but those attempts have mostly failed due to the complexity of the approach. </a:t>
            </a:r>
            <a:r>
              <a:rPr lang="en-US" baseline="0" dirty="0" err="1" smtClean="0"/>
              <a:t>SpeedIndex</a:t>
            </a:r>
            <a:r>
              <a:rPr lang="en-US" baseline="0" dirty="0" smtClean="0"/>
              <a:t> is currently the best we have. </a:t>
            </a:r>
          </a:p>
          <a:p>
            <a:endParaRPr lang="en-US" baseline="0" dirty="0" smtClean="0"/>
          </a:p>
          <a:p>
            <a:r>
              <a:rPr lang="en-US" baseline="0" dirty="0" smtClean="0"/>
              <a:t>More on that in a bit.</a:t>
            </a:r>
            <a:endParaRPr lang="en-US" dirty="0" smtClean="0"/>
          </a:p>
          <a:p>
            <a:endParaRPr lang="en-US" dirty="0" smtClean="0"/>
          </a:p>
          <a:p>
            <a:r>
              <a:rPr lang="en-US" dirty="0" smtClean="0"/>
              <a:t>Perceived:</a:t>
            </a:r>
          </a:p>
          <a:p>
            <a:pPr marL="171450" indent="-171450">
              <a:buFontTx/>
              <a:buChar char="-"/>
            </a:pPr>
            <a:r>
              <a:rPr lang="en-US" dirty="0" smtClean="0"/>
              <a:t>Google’s Above The Fold Render Time</a:t>
            </a:r>
            <a:r>
              <a:rPr lang="en-US" baseline="0" dirty="0" smtClean="0"/>
              <a:t>: http://assets.en.oreilly.com/1/event/62/Above%20the%20Fold%20Time_%20Measuring%20Web%20Page%20Performance%20Visually%20Presentation.pdf</a:t>
            </a:r>
          </a:p>
          <a:p>
            <a:pPr marL="171450" indent="-171450">
              <a:buFontTx/>
              <a:buChar char="-"/>
            </a:pPr>
            <a:r>
              <a:rPr lang="en-US" baseline="0" dirty="0" smtClean="0"/>
              <a:t>Speed Index: https://sites.google.com/a/webpagetest.org/docs/using-webpagetest/metrics/speed-index</a:t>
            </a:r>
          </a:p>
          <a:p>
            <a:pPr marL="171450" indent="-171450">
              <a:buFontTx/>
              <a:buChar char="-"/>
            </a:pPr>
            <a:r>
              <a:rPr lang="en-US" baseline="0" dirty="0" smtClean="0"/>
              <a:t>Microsoft’s Page Phase Time: http://cdn.oreillystatic.com/en/assets/1/event/99/Going%20Beyond%20onload%20-%20How%20Fast%20Does%20It%20Feel_%20Presentation.pptx</a:t>
            </a:r>
          </a:p>
          <a:p>
            <a:pPr marL="171450" indent="-171450">
              <a:buFontTx/>
              <a:buChar char="-"/>
            </a:pPr>
            <a:r>
              <a:rPr lang="en-US" baseline="0" dirty="0" smtClean="0"/>
              <a:t>User-ready: http://cdn.oreillystatic.com/en/assets/1/event/99/Going%20Beyond%20onload%20-%20How%20Fast%20Does%20It%20Feel_%20Presentation%201.pdf</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13</a:t>
            </a:fld>
            <a:endParaRPr lang="en-US" dirty="0"/>
          </a:p>
        </p:txBody>
      </p:sp>
    </p:spTree>
    <p:extLst>
      <p:ext uri="{BB962C8B-B14F-4D97-AF65-F5344CB8AC3E}">
        <p14:creationId xmlns:p14="http://schemas.microsoft.com/office/powerpoint/2010/main" val="3703577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15</a:t>
            </a:fld>
            <a:endParaRPr lang="en-US" dirty="0"/>
          </a:p>
        </p:txBody>
      </p:sp>
    </p:spTree>
    <p:extLst>
      <p:ext uri="{BB962C8B-B14F-4D97-AF65-F5344CB8AC3E}">
        <p14:creationId xmlns:p14="http://schemas.microsoft.com/office/powerpoint/2010/main" val="835133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16</a:t>
            </a:fld>
            <a:endParaRPr lang="en-US" dirty="0"/>
          </a:p>
        </p:txBody>
      </p:sp>
    </p:spTree>
    <p:extLst>
      <p:ext uri="{BB962C8B-B14F-4D97-AF65-F5344CB8AC3E}">
        <p14:creationId xmlns:p14="http://schemas.microsoft.com/office/powerpoint/2010/main" val="4130239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17</a:t>
            </a:fld>
            <a:endParaRPr lang="en-US" dirty="0"/>
          </a:p>
        </p:txBody>
      </p:sp>
    </p:spTree>
    <p:extLst>
      <p:ext uri="{BB962C8B-B14F-4D97-AF65-F5344CB8AC3E}">
        <p14:creationId xmlns:p14="http://schemas.microsoft.com/office/powerpoint/2010/main" val="3532161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18</a:t>
            </a:fld>
            <a:endParaRPr lang="en-US" dirty="0"/>
          </a:p>
        </p:txBody>
      </p:sp>
    </p:spTree>
    <p:extLst>
      <p:ext uri="{BB962C8B-B14F-4D97-AF65-F5344CB8AC3E}">
        <p14:creationId xmlns:p14="http://schemas.microsoft.com/office/powerpoint/2010/main" val="3414883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19</a:t>
            </a:fld>
            <a:endParaRPr lang="en-US" dirty="0"/>
          </a:p>
        </p:txBody>
      </p:sp>
    </p:spTree>
    <p:extLst>
      <p:ext uri="{BB962C8B-B14F-4D97-AF65-F5344CB8AC3E}">
        <p14:creationId xmlns:p14="http://schemas.microsoft.com/office/powerpoint/2010/main" val="1200615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20</a:t>
            </a:fld>
            <a:endParaRPr lang="en-US" dirty="0"/>
          </a:p>
        </p:txBody>
      </p:sp>
    </p:spTree>
    <p:extLst>
      <p:ext uri="{BB962C8B-B14F-4D97-AF65-F5344CB8AC3E}">
        <p14:creationId xmlns:p14="http://schemas.microsoft.com/office/powerpoint/2010/main" val="3436087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21</a:t>
            </a:fld>
            <a:endParaRPr lang="en-US" dirty="0"/>
          </a:p>
        </p:txBody>
      </p:sp>
    </p:spTree>
    <p:extLst>
      <p:ext uri="{BB962C8B-B14F-4D97-AF65-F5344CB8AC3E}">
        <p14:creationId xmlns:p14="http://schemas.microsoft.com/office/powerpoint/2010/main" val="1331030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Observe</a:t>
            </a:r>
            <a:r>
              <a:rPr lang="en-US" dirty="0" smtClean="0"/>
              <a:t> – collect current information from as many sources as practically possible. </a:t>
            </a:r>
          </a:p>
          <a:p>
            <a:r>
              <a:rPr lang="en-US" b="1" dirty="0" smtClean="0"/>
              <a:t>Orient</a:t>
            </a:r>
            <a:r>
              <a:rPr lang="en-US" dirty="0" smtClean="0"/>
              <a:t> – analyze this information, and use it to update your current reality. </a:t>
            </a:r>
          </a:p>
          <a:p>
            <a:r>
              <a:rPr lang="en-US" b="1" dirty="0" smtClean="0"/>
              <a:t>Decide</a:t>
            </a:r>
            <a:r>
              <a:rPr lang="en-US" dirty="0" smtClean="0"/>
              <a:t> – determine a course of action. </a:t>
            </a:r>
          </a:p>
          <a:p>
            <a:r>
              <a:rPr lang="en-US" b="1" dirty="0" smtClean="0"/>
              <a:t>Act</a:t>
            </a:r>
            <a:r>
              <a:rPr lang="en-US" dirty="0" smtClean="0"/>
              <a:t> – follow through on your decision.</a:t>
            </a:r>
          </a:p>
          <a:p>
            <a:r>
              <a:rPr lang="en-US" dirty="0" smtClean="0"/>
              <a:t>You continue to cycle through the OODA Loop by observing the results of your actions, seeing whether you've achieved the results you intended, reviewing and revising your initial decision, and moving to your next action. </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a:t>
            </a:fld>
            <a:endParaRPr lang="en-US" dirty="0"/>
          </a:p>
        </p:txBody>
      </p:sp>
    </p:spTree>
    <p:extLst>
      <p:ext uri="{BB962C8B-B14F-4D97-AF65-F5344CB8AC3E}">
        <p14:creationId xmlns:p14="http://schemas.microsoft.com/office/powerpoint/2010/main" val="4073856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22</a:t>
            </a:fld>
            <a:endParaRPr lang="en-US" dirty="0"/>
          </a:p>
        </p:txBody>
      </p:sp>
    </p:spTree>
    <p:extLst>
      <p:ext uri="{BB962C8B-B14F-4D97-AF65-F5344CB8AC3E}">
        <p14:creationId xmlns:p14="http://schemas.microsoft.com/office/powerpoint/2010/main" val="45649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23</a:t>
            </a:fld>
            <a:endParaRPr lang="en-US" dirty="0"/>
          </a:p>
        </p:txBody>
      </p:sp>
    </p:spTree>
    <p:extLst>
      <p:ext uri="{BB962C8B-B14F-4D97-AF65-F5344CB8AC3E}">
        <p14:creationId xmlns:p14="http://schemas.microsoft.com/office/powerpoint/2010/main" val="2273298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24</a:t>
            </a:fld>
            <a:endParaRPr lang="en-US" dirty="0"/>
          </a:p>
        </p:txBody>
      </p:sp>
    </p:spTree>
    <p:extLst>
      <p:ext uri="{BB962C8B-B14F-4D97-AF65-F5344CB8AC3E}">
        <p14:creationId xmlns:p14="http://schemas.microsoft.com/office/powerpoint/2010/main" val="131272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25</a:t>
            </a:fld>
            <a:endParaRPr lang="en-US" dirty="0"/>
          </a:p>
        </p:txBody>
      </p:sp>
    </p:spTree>
    <p:extLst>
      <p:ext uri="{BB962C8B-B14F-4D97-AF65-F5344CB8AC3E}">
        <p14:creationId xmlns:p14="http://schemas.microsoft.com/office/powerpoint/2010/main" val="1145995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Bimodal</a:t>
            </a:r>
            <a:r>
              <a:rPr lang="en-US" baseline="0" dirty="0" smtClean="0"/>
              <a:t> distribution</a:t>
            </a:r>
          </a:p>
          <a:p>
            <a:endParaRPr lang="en-US" baseline="0" dirty="0" smtClean="0"/>
          </a:p>
          <a:p>
            <a:r>
              <a:rPr lang="en-US" baseline="0" dirty="0" err="1" smtClean="0"/>
              <a:t>Sturges</a:t>
            </a:r>
            <a:r>
              <a:rPr lang="en-US" baseline="0" dirty="0" smtClean="0"/>
              <a:t> formula is a good starting point to figure out </a:t>
            </a:r>
            <a:r>
              <a:rPr lang="en-US" baseline="0" smtClean="0"/>
              <a:t>the number of bins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26</a:t>
            </a:fld>
            <a:endParaRPr lang="en-US" dirty="0"/>
          </a:p>
        </p:txBody>
      </p:sp>
    </p:spTree>
    <p:extLst>
      <p:ext uri="{BB962C8B-B14F-4D97-AF65-F5344CB8AC3E}">
        <p14:creationId xmlns:p14="http://schemas.microsoft.com/office/powerpoint/2010/main" val="8569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too often we as developers</a:t>
            </a:r>
            <a:r>
              <a:rPr lang="en-US" baseline="0" dirty="0" smtClean="0"/>
              <a:t> suffer from “works on my machine” syndrome. </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27</a:t>
            </a:fld>
            <a:endParaRPr lang="en-US" dirty="0"/>
          </a:p>
        </p:txBody>
      </p:sp>
    </p:spTree>
    <p:extLst>
      <p:ext uri="{BB962C8B-B14F-4D97-AF65-F5344CB8AC3E}">
        <p14:creationId xmlns:p14="http://schemas.microsoft.com/office/powerpoint/2010/main" val="1853530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Only technique that measures the “last mile”</a:t>
            </a:r>
            <a:br>
              <a:rPr lang="en-US" sz="1200" kern="0" dirty="0" smtClean="0">
                <a:latin typeface="nevis Bold" panose="02000800000000000000" pitchFamily="2" charset="0"/>
              </a:rPr>
            </a:br>
            <a:endParaRPr lang="en-US" sz="1200" kern="0" dirty="0" smtClean="0">
              <a:latin typeface="nevis Bold" panose="02000800000000000000" pitchFamily="2" charset="0"/>
            </a:endParaRPr>
          </a:p>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Potentially generates lots of noise</a:t>
            </a:r>
            <a:br>
              <a:rPr lang="en-US" sz="1200" kern="0" dirty="0" smtClean="0">
                <a:latin typeface="nevis Bold" panose="02000800000000000000" pitchFamily="2" charset="0"/>
              </a:rPr>
            </a:br>
            <a:endParaRPr lang="en-US" sz="1200" kern="0" dirty="0" smtClean="0">
              <a:latin typeface="nevis Bold" panose="02000800000000000000" pitchFamily="2" charset="0"/>
            </a:endParaRPr>
          </a:p>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Great for answering “</a:t>
            </a:r>
            <a:r>
              <a:rPr lang="en-US" sz="1200" i="1" kern="0" dirty="0" smtClean="0">
                <a:latin typeface="nevis Bold" panose="02000800000000000000" pitchFamily="2" charset="0"/>
              </a:rPr>
              <a:t>How fast is the page</a:t>
            </a:r>
            <a:r>
              <a:rPr lang="en-US" sz="1200" kern="0" dirty="0" smtClean="0">
                <a:latin typeface="nevis Bold" panose="02000800000000000000" pitchFamily="2" charset="0"/>
              </a:rPr>
              <a:t>?”</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28</a:t>
            </a:fld>
            <a:endParaRPr lang="en-US" dirty="0"/>
          </a:p>
        </p:txBody>
      </p:sp>
    </p:spTree>
    <p:extLst>
      <p:ext uri="{BB962C8B-B14F-4D97-AF65-F5344CB8AC3E}">
        <p14:creationId xmlns:p14="http://schemas.microsoft.com/office/powerpoint/2010/main" val="1776851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CORS resources w/ </a:t>
            </a:r>
            <a:r>
              <a:rPr lang="en-US" dirty="0" smtClean="0">
                <a:latin typeface="Consolas" panose="020B0609020204030204" pitchFamily="49" charset="0"/>
                <a:cs typeface="Consolas" panose="020B0609020204030204" pitchFamily="49" charset="0"/>
              </a:rPr>
              <a:t>Timing-Allow-Origin :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latin typeface="Consolas" panose="020B0609020204030204" pitchFamily="49" charset="0"/>
              <a:cs typeface="Consolas" panose="020B0609020204030204" pitchFamily="49"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nsolas" panose="020B0609020204030204" pitchFamily="49" charset="0"/>
                <a:cs typeface="Consolas" panose="020B0609020204030204" pitchFamily="49" charset="0"/>
              </a:rPr>
              <a:t>http://bigqueri.es/t/how-many-and-which-resources-have-timing-allow-origin-for-resource-timing/152</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33</a:t>
            </a:fld>
            <a:endParaRPr lang="en-US" dirty="0"/>
          </a:p>
        </p:txBody>
      </p:sp>
    </p:spTree>
    <p:extLst>
      <p:ext uri="{BB962C8B-B14F-4D97-AF65-F5344CB8AC3E}">
        <p14:creationId xmlns:p14="http://schemas.microsoft.com/office/powerpoint/2010/main" val="4282315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Too much data can be a problem, because Chrome/Opera limits to 16KB,</a:t>
            </a:r>
            <a:r>
              <a:rPr lang="en-US" baseline="0" dirty="0" smtClean="0"/>
              <a:t> solve it by:</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Re-encoding</a:t>
            </a:r>
            <a:r>
              <a:rPr lang="en-US" baseline="0" dirty="0" smtClean="0"/>
              <a:t> like I do</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Split across beacons to get partial results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Use </a:t>
            </a:r>
            <a:r>
              <a:rPr lang="en-US" dirty="0" err="1" smtClean="0"/>
              <a:t>DomString</a:t>
            </a:r>
            <a:r>
              <a:rPr lang="en-US" dirty="0" smtClean="0"/>
              <a:t> instead of </a:t>
            </a:r>
            <a:r>
              <a:rPr lang="en-US" dirty="0" err="1" smtClean="0"/>
              <a:t>FormData</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Fewer resources on a page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Get it sooner by</a:t>
            </a:r>
            <a:r>
              <a:rPr lang="en-US" baseline="0" dirty="0" smtClean="0"/>
              <a:t> flipping flags: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chrome://flags/#enable-experimental-web-platform-features (full in 39)</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about:config</a:t>
            </a:r>
            <a:r>
              <a:rPr lang="en-US" dirty="0" smtClean="0"/>
              <a:t> </a:t>
            </a:r>
            <a:r>
              <a:rPr lang="en-US" dirty="0" err="1" smtClean="0"/>
              <a:t>dom.enable_resource_timing</a:t>
            </a:r>
            <a:r>
              <a:rPr lang="en-US" dirty="0" smtClean="0"/>
              <a:t> (full in 34)</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Helps to preserve log on Console and Network tabs</a:t>
            </a:r>
          </a:p>
        </p:txBody>
      </p:sp>
      <p:sp>
        <p:nvSpPr>
          <p:cNvPr id="4" name="Slide Number Placeholder 3"/>
          <p:cNvSpPr>
            <a:spLocks noGrp="1"/>
          </p:cNvSpPr>
          <p:nvPr>
            <p:ph type="sldNum" sz="quarter" idx="10"/>
          </p:nvPr>
        </p:nvSpPr>
        <p:spPr/>
        <p:txBody>
          <a:bodyPr/>
          <a:lstStyle/>
          <a:p>
            <a:fld id="{4A39B329-E67A-6D49-B442-03542797CA5D}" type="slidenum">
              <a:rPr lang="en-US" smtClean="0"/>
              <a:t>35</a:t>
            </a:fld>
            <a:endParaRPr lang="en-US" dirty="0"/>
          </a:p>
        </p:txBody>
      </p:sp>
    </p:spTree>
    <p:extLst>
      <p:ext uri="{BB962C8B-B14F-4D97-AF65-F5344CB8AC3E}">
        <p14:creationId xmlns:p14="http://schemas.microsoft.com/office/powerpoint/2010/main" val="22661452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Limited in browser &amp; geographical coverage</a:t>
            </a:r>
            <a:br>
              <a:rPr lang="en-US" sz="1200" kern="0" dirty="0" smtClean="0">
                <a:latin typeface="nevis Bold" panose="02000800000000000000" pitchFamily="2" charset="0"/>
              </a:rPr>
            </a:br>
            <a:endParaRPr lang="en-US" sz="1200" kern="0" dirty="0" smtClean="0">
              <a:latin typeface="nevis Bold" panose="02000800000000000000" pitchFamily="2" charset="0"/>
            </a:endParaRPr>
          </a:p>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Great for answering “</a:t>
            </a:r>
            <a:r>
              <a:rPr lang="en-US" sz="1200" i="1" kern="0" dirty="0" smtClean="0">
                <a:latin typeface="nevis Bold" panose="02000800000000000000" pitchFamily="2" charset="0"/>
              </a:rPr>
              <a:t>How can I make the page faster</a:t>
            </a:r>
            <a:r>
              <a:rPr lang="en-US" sz="1200" kern="0" dirty="0" smtClean="0">
                <a:latin typeface="nevis Bold" panose="02000800000000000000" pitchFamily="2" charset="0"/>
              </a:rPr>
              <a:t>?”</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36</a:t>
            </a:fld>
            <a:endParaRPr lang="en-US" dirty="0"/>
          </a:p>
        </p:txBody>
      </p:sp>
    </p:spTree>
    <p:extLst>
      <p:ext uri="{BB962C8B-B14F-4D97-AF65-F5344CB8AC3E}">
        <p14:creationId xmlns:p14="http://schemas.microsoft.com/office/powerpoint/2010/main" val="736313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too often we as developers</a:t>
            </a:r>
            <a:r>
              <a:rPr lang="en-US" baseline="0" dirty="0" smtClean="0"/>
              <a:t> suffer from “works on my machine” syndrome. </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4</a:t>
            </a:fld>
            <a:endParaRPr lang="en-US" dirty="0"/>
          </a:p>
        </p:txBody>
      </p:sp>
    </p:spTree>
    <p:extLst>
      <p:ext uri="{BB962C8B-B14F-4D97-AF65-F5344CB8AC3E}">
        <p14:creationId xmlns:p14="http://schemas.microsoft.com/office/powerpoint/2010/main" val="1547509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3 main time limits (which are determined by human perceptual abilities) to keep in mind when optimizing web and application performance.</a:t>
            </a:r>
            <a:r>
              <a:rPr lang="en-US" i="0" baseline="0" dirty="0" smtClean="0"/>
              <a:t> They were originally published in 1968, and re-confirmed by </a:t>
            </a:r>
            <a:r>
              <a:rPr lang="en-US" i="0" baseline="0" dirty="0" err="1" smtClean="0"/>
              <a:t>Jakob</a:t>
            </a:r>
            <a:r>
              <a:rPr lang="en-US" i="0" baseline="0" dirty="0" smtClean="0"/>
              <a:t> Nielsen again in 1993 and 2005.</a:t>
            </a:r>
          </a:p>
          <a:p>
            <a:endParaRPr lang="en-US" i="0" baseline="0" dirty="0" smtClean="0"/>
          </a:p>
          <a:p>
            <a:r>
              <a:rPr lang="en-US" b="1" i="0" dirty="0" smtClean="0"/>
              <a:t>0.1 second</a:t>
            </a:r>
            <a:r>
              <a:rPr lang="en-US" i="0" dirty="0" smtClean="0"/>
              <a:t> is about the limit for having the user feel that the system is reacting instantaneously, meaning that no special feedback is necessary except to display the result.</a:t>
            </a:r>
          </a:p>
          <a:p>
            <a:endParaRPr lang="en-US" i="0" dirty="0" smtClean="0"/>
          </a:p>
          <a:p>
            <a:r>
              <a:rPr lang="en-US" b="1" i="0" dirty="0" smtClean="0"/>
              <a:t>1.0 second</a:t>
            </a:r>
            <a:r>
              <a:rPr lang="en-US" i="0"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i="0" dirty="0" smtClean="0"/>
          </a:p>
          <a:p>
            <a:r>
              <a:rPr lang="en-US" b="1" i="0" dirty="0" smtClean="0"/>
              <a:t>10 seconds</a:t>
            </a:r>
            <a:r>
              <a:rPr lang="en-US" i="0"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i="0" dirty="0" smtClean="0"/>
          </a:p>
          <a:p>
            <a:r>
              <a:rPr lang="en-US" i="0" dirty="0" smtClean="0"/>
              <a:t>These numbers are upper bounds,</a:t>
            </a:r>
            <a:r>
              <a:rPr lang="en-US" i="0" baseline="0" dirty="0" smtClean="0"/>
              <a:t> not goals.</a:t>
            </a:r>
            <a:endParaRPr lang="en-US" i="0" dirty="0" smtClean="0"/>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41</a:t>
            </a:fld>
            <a:endParaRPr lang="en-US" dirty="0"/>
          </a:p>
        </p:txBody>
      </p:sp>
    </p:spTree>
    <p:extLst>
      <p:ext uri="{BB962C8B-B14F-4D97-AF65-F5344CB8AC3E}">
        <p14:creationId xmlns:p14="http://schemas.microsoft.com/office/powerpoint/2010/main" val="17139305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A39B329-E67A-6D49-B442-03542797CA5D}" type="slidenum">
              <a:rPr lang="en-US" smtClean="0"/>
              <a:t>42</a:t>
            </a:fld>
            <a:endParaRPr lang="en-US" dirty="0"/>
          </a:p>
        </p:txBody>
      </p:sp>
    </p:spTree>
    <p:extLst>
      <p:ext uri="{BB962C8B-B14F-4D97-AF65-F5344CB8AC3E}">
        <p14:creationId xmlns:p14="http://schemas.microsoft.com/office/powerpoint/2010/main" val="16994635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A39B329-E67A-6D49-B442-03542797CA5D}" type="slidenum">
              <a:rPr lang="en-US" smtClean="0"/>
              <a:t>43</a:t>
            </a:fld>
            <a:endParaRPr lang="en-US" dirty="0"/>
          </a:p>
        </p:txBody>
      </p:sp>
    </p:spTree>
    <p:extLst>
      <p:ext uri="{BB962C8B-B14F-4D97-AF65-F5344CB8AC3E}">
        <p14:creationId xmlns:p14="http://schemas.microsoft.com/office/powerpoint/2010/main" val="3777518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A39B329-E67A-6D49-B442-03542797CA5D}" type="slidenum">
              <a:rPr lang="en-US" smtClean="0"/>
              <a:t>44</a:t>
            </a:fld>
            <a:endParaRPr lang="en-US" dirty="0"/>
          </a:p>
        </p:txBody>
      </p:sp>
    </p:spTree>
    <p:extLst>
      <p:ext uri="{BB962C8B-B14F-4D97-AF65-F5344CB8AC3E}">
        <p14:creationId xmlns:p14="http://schemas.microsoft.com/office/powerpoint/2010/main" val="3140900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A39B329-E67A-6D49-B442-03542797CA5D}" type="slidenum">
              <a:rPr lang="en-US" smtClean="0"/>
              <a:t>45</a:t>
            </a:fld>
            <a:endParaRPr lang="en-US" dirty="0"/>
          </a:p>
        </p:txBody>
      </p:sp>
    </p:spTree>
    <p:extLst>
      <p:ext uri="{BB962C8B-B14F-4D97-AF65-F5344CB8AC3E}">
        <p14:creationId xmlns:p14="http://schemas.microsoft.com/office/powerpoint/2010/main" val="1216510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Quantitative: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Number of Requests: Total/Images/Scripts/CSS</a:t>
            </a:r>
          </a:p>
          <a:p>
            <a:pPr marL="171450" indent="-171450">
              <a:buFontTx/>
              <a:buChar char="-"/>
            </a:pPr>
            <a:r>
              <a:rPr lang="en-US" dirty="0" smtClean="0"/>
              <a:t>Page Weight:</a:t>
            </a:r>
            <a:r>
              <a:rPr lang="en-US" baseline="0" dirty="0" smtClean="0"/>
              <a:t> Total/I</a:t>
            </a:r>
            <a:r>
              <a:rPr lang="en-US" dirty="0" smtClean="0"/>
              <a:t>mages/Scripts/CSS</a:t>
            </a:r>
          </a:p>
          <a:p>
            <a:pPr marL="171450" indent="-171450">
              <a:buFontTx/>
              <a:buChar char="-"/>
            </a:pPr>
            <a:r>
              <a:rPr lang="en-US" dirty="0" smtClean="0"/>
              <a:t>Number of Domains</a:t>
            </a:r>
          </a:p>
          <a:p>
            <a:pPr marL="171450" indent="-171450">
              <a:buFontTx/>
              <a:buChar char="-"/>
            </a:pPr>
            <a:r>
              <a:rPr lang="en-US" dirty="0" smtClean="0"/>
              <a:t>Number</a:t>
            </a:r>
            <a:r>
              <a:rPr lang="en-US" baseline="0" dirty="0" smtClean="0"/>
              <a:t> of </a:t>
            </a:r>
            <a:r>
              <a:rPr lang="en-US" baseline="0" dirty="0" smtClean="0"/>
              <a:t>Redirects</a:t>
            </a:r>
          </a:p>
          <a:p>
            <a:pPr marL="171450" indent="-171450">
              <a:buFontTx/>
              <a:buChar char="-"/>
            </a:pPr>
            <a:r>
              <a:rPr lang="en-US" baseline="0" dirty="0" smtClean="0"/>
              <a:t>Business Metrics: Sales/Revenue/Items Purchased</a:t>
            </a:r>
            <a:endParaRPr lang="en-US" dirty="0" smtClean="0"/>
          </a:p>
          <a:p>
            <a:pPr marL="171450" indent="-171450">
              <a:buFontTx/>
              <a:buChar char="-"/>
            </a:pPr>
            <a:endParaRPr lang="en-US" dirty="0" smtClean="0"/>
          </a:p>
          <a:p>
            <a:r>
              <a:rPr lang="en-US" dirty="0" smtClean="0"/>
              <a:t>Quantitative</a:t>
            </a:r>
            <a:r>
              <a:rPr lang="en-US" baseline="0" dirty="0" smtClean="0"/>
              <a:t> metrics</a:t>
            </a:r>
            <a:r>
              <a:rPr lang="en-US" dirty="0" smtClean="0"/>
              <a:t> basically tell you nothing about how a page will render. Two pages with the same number of requests or identical weight will render differently depending on how those resources get requested. Their main advantage is that they are much easier to conceptualize during design and development.</a:t>
            </a:r>
          </a:p>
          <a:p>
            <a:pPr marL="171450" indent="-171450">
              <a:buFontTx/>
              <a:buChar char="-"/>
            </a:pPr>
            <a:endParaRPr lang="en-US" dirty="0" smtClean="0"/>
          </a:p>
          <a:p>
            <a:pPr marL="0" indent="0">
              <a:buFontTx/>
              <a:buNone/>
            </a:pPr>
            <a:r>
              <a:rPr lang="en-US" dirty="0" smtClean="0"/>
              <a:t>Rule Based:</a:t>
            </a:r>
          </a:p>
          <a:p>
            <a:pPr marL="171450" indent="-171450">
              <a:buFontTx/>
              <a:buChar char="-"/>
            </a:pPr>
            <a:r>
              <a:rPr lang="en-US" dirty="0" smtClean="0"/>
              <a:t>Page</a:t>
            </a:r>
            <a:r>
              <a:rPr lang="en-US" baseline="0" dirty="0" smtClean="0"/>
              <a:t> Speed </a:t>
            </a:r>
          </a:p>
          <a:p>
            <a:pPr marL="171450" indent="-171450">
              <a:buFontTx/>
              <a:buChar char="-"/>
            </a:pPr>
            <a:r>
              <a:rPr lang="en-US" baseline="0" dirty="0" err="1" smtClean="0"/>
              <a:t>YSlow</a:t>
            </a:r>
            <a:endParaRPr lang="en-US" baseline="0" dirty="0" smtClean="0"/>
          </a:p>
          <a:p>
            <a:pPr marL="171450" indent="-171450">
              <a:buFontTx/>
              <a:buChar char="-"/>
            </a:pPr>
            <a:r>
              <a:rPr lang="en-US" baseline="0" dirty="0" err="1" smtClean="0"/>
              <a:t>WebPageTest</a:t>
            </a:r>
            <a:endParaRPr lang="en-US" dirty="0" smtClean="0"/>
          </a:p>
          <a:p>
            <a:endParaRPr lang="en-US" dirty="0" smtClean="0"/>
          </a:p>
          <a:p>
            <a:r>
              <a:rPr lang="en-US" dirty="0" smtClean="0"/>
              <a:t>Rule Based metrics are really valuable as a checklist of optimizations you should probably be doing, and are simpler</a:t>
            </a:r>
            <a:r>
              <a:rPr lang="en-US" baseline="0" dirty="0" smtClean="0"/>
              <a:t> than Quantitative metrics (if you can agree on one), but still don’t really tell you anything about how long it takes a page to render.</a:t>
            </a:r>
            <a:endParaRPr lang="en-US" dirty="0" smtClean="0"/>
          </a:p>
          <a:p>
            <a:endParaRPr lang="en-US" dirty="0" smtClean="0"/>
          </a:p>
          <a:p>
            <a:r>
              <a:rPr lang="en-US" dirty="0" smtClean="0"/>
              <a:t>Milestone:</a:t>
            </a:r>
          </a:p>
          <a:p>
            <a:r>
              <a:rPr lang="en-US" dirty="0" smtClean="0"/>
              <a:t>Milestone</a:t>
            </a:r>
            <a:r>
              <a:rPr lang="en-US" baseline="0" dirty="0" smtClean="0"/>
              <a:t> timings are time-based and </a:t>
            </a:r>
            <a:r>
              <a:rPr lang="en-US" dirty="0" smtClean="0"/>
              <a:t>measure performance based on a single point in time. They’re easy to describe</a:t>
            </a:r>
            <a:r>
              <a:rPr lang="en-US" baseline="0" dirty="0" smtClean="0"/>
              <a:t> and track since they are pervasive across tooling. </a:t>
            </a:r>
          </a:p>
          <a:p>
            <a:endParaRPr lang="en-US" baseline="0" dirty="0" smtClean="0"/>
          </a:p>
          <a:p>
            <a:r>
              <a:rPr lang="en-US" baseline="0" dirty="0" smtClean="0"/>
              <a:t>Examples include:</a:t>
            </a:r>
          </a:p>
          <a:p>
            <a:pPr marL="171450" indent="-171450">
              <a:buFontTx/>
              <a:buChar char="-"/>
            </a:pPr>
            <a:r>
              <a:rPr lang="en-US" baseline="0" dirty="0" smtClean="0"/>
              <a:t>Time to First byte</a:t>
            </a:r>
          </a:p>
          <a:p>
            <a:pPr marL="171450" indent="-171450">
              <a:buFontTx/>
              <a:buChar char="-"/>
            </a:pPr>
            <a:r>
              <a:rPr lang="en-US" baseline="0" dirty="0" smtClean="0"/>
              <a:t>Time to First Paint</a:t>
            </a:r>
          </a:p>
          <a:p>
            <a:pPr marL="171450" indent="-171450">
              <a:buFontTx/>
              <a:buChar char="-"/>
            </a:pPr>
            <a:r>
              <a:rPr lang="en-US" baseline="0" dirty="0" smtClean="0"/>
              <a:t>Time to </a:t>
            </a:r>
            <a:r>
              <a:rPr lang="en-US" baseline="0" dirty="0" err="1" smtClean="0"/>
              <a:t>DomContentLoaded</a:t>
            </a:r>
            <a:endParaRPr lang="en-US" baseline="0" dirty="0" smtClean="0"/>
          </a:p>
          <a:p>
            <a:pPr marL="171450" indent="-171450">
              <a:buFontTx/>
              <a:buChar char="-"/>
            </a:pPr>
            <a:r>
              <a:rPr lang="en-US" baseline="0" dirty="0" smtClean="0"/>
              <a:t>Time to Load</a:t>
            </a:r>
          </a:p>
          <a:p>
            <a:pPr marL="171450" indent="-171450">
              <a:buFontTx/>
              <a:buChar char="-"/>
            </a:pPr>
            <a:r>
              <a:rPr lang="en-US" baseline="0" dirty="0" smtClean="0"/>
              <a:t>Time to X/Custom</a:t>
            </a:r>
          </a:p>
        </p:txBody>
      </p:sp>
      <p:sp>
        <p:nvSpPr>
          <p:cNvPr id="4" name="Slide Number Placeholder 3"/>
          <p:cNvSpPr>
            <a:spLocks noGrp="1"/>
          </p:cNvSpPr>
          <p:nvPr>
            <p:ph type="sldNum" sz="quarter" idx="10"/>
          </p:nvPr>
        </p:nvSpPr>
        <p:spPr/>
        <p:txBody>
          <a:bodyPr/>
          <a:lstStyle/>
          <a:p>
            <a:fld id="{4A39B329-E67A-6D49-B442-03542797CA5D}" type="slidenum">
              <a:rPr lang="en-US" smtClean="0"/>
              <a:t>5</a:t>
            </a:fld>
            <a:endParaRPr lang="en-US" dirty="0"/>
          </a:p>
        </p:txBody>
      </p:sp>
    </p:spTree>
    <p:extLst>
      <p:ext uri="{BB962C8B-B14F-4D97-AF65-F5344CB8AC3E}">
        <p14:creationId xmlns:p14="http://schemas.microsoft.com/office/powerpoint/2010/main" val="3544261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6</a:t>
            </a:fld>
            <a:endParaRPr lang="en-US" dirty="0"/>
          </a:p>
        </p:txBody>
      </p:sp>
    </p:spTree>
    <p:extLst>
      <p:ext uri="{BB962C8B-B14F-4D97-AF65-F5344CB8AC3E}">
        <p14:creationId xmlns:p14="http://schemas.microsoft.com/office/powerpoint/2010/main" val="80179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7</a:t>
            </a:fld>
            <a:endParaRPr lang="en-US" dirty="0"/>
          </a:p>
        </p:txBody>
      </p:sp>
    </p:spTree>
    <p:extLst>
      <p:ext uri="{BB962C8B-B14F-4D97-AF65-F5344CB8AC3E}">
        <p14:creationId xmlns:p14="http://schemas.microsoft.com/office/powerpoint/2010/main" val="80959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8</a:t>
            </a:fld>
            <a:endParaRPr lang="en-US" dirty="0"/>
          </a:p>
        </p:txBody>
      </p:sp>
    </p:spTree>
    <p:extLst>
      <p:ext uri="{BB962C8B-B14F-4D97-AF65-F5344CB8AC3E}">
        <p14:creationId xmlns:p14="http://schemas.microsoft.com/office/powerpoint/2010/main" val="682078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can be measured in Chrome via </a:t>
            </a:r>
            <a:r>
              <a:rPr lang="en-US" dirty="0" err="1" smtClean="0"/>
              <a:t>window.chrome.loadTimes</a:t>
            </a:r>
            <a:r>
              <a:rPr lang="en-US" dirty="0" smtClean="0"/>
              <a:t>().</a:t>
            </a:r>
            <a:r>
              <a:rPr lang="en-US" dirty="0" err="1" smtClean="0"/>
              <a:t>firstPaintTime</a:t>
            </a:r>
            <a:r>
              <a:rPr lang="en-US" dirty="0" smtClean="0"/>
              <a:t> and in IE via </a:t>
            </a:r>
            <a:r>
              <a:rPr lang="en-US" dirty="0" err="1" smtClean="0"/>
              <a:t>window.performance.timing.msFirstPaint</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9</a:t>
            </a:fld>
            <a:endParaRPr lang="en-US" dirty="0"/>
          </a:p>
        </p:txBody>
      </p:sp>
    </p:spTree>
    <p:extLst>
      <p:ext uri="{BB962C8B-B14F-4D97-AF65-F5344CB8AC3E}">
        <p14:creationId xmlns:p14="http://schemas.microsoft.com/office/powerpoint/2010/main" val="2294426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DOM</a:t>
            </a:r>
            <a:r>
              <a:rPr lang="en-US" baseline="0" dirty="0" smtClean="0"/>
              <a:t> is ready, assets still loading</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10</a:t>
            </a:fld>
            <a:endParaRPr lang="en-US" dirty="0"/>
          </a:p>
        </p:txBody>
      </p:sp>
    </p:spTree>
    <p:extLst>
      <p:ext uri="{BB962C8B-B14F-4D97-AF65-F5344CB8AC3E}">
        <p14:creationId xmlns:p14="http://schemas.microsoft.com/office/powerpoint/2010/main" val="1374962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ntage Stamp Title Page ">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1902011" y="8730208"/>
            <a:ext cx="19802476" cy="3023370"/>
          </a:xfrm>
          <a:prstGeom prst="rect">
            <a:avLst/>
          </a:prstGeom>
          <a:effectLst/>
        </p:spPr>
        <p:txBody>
          <a:bodyPr vert="horz"/>
          <a:lstStyle>
            <a:lvl1pPr algn="l">
              <a:defRPr sz="7200" spc="0">
                <a:solidFill>
                  <a:srgbClr val="FFFFFF"/>
                </a:solidFill>
                <a:effectLst/>
                <a:latin typeface="nevis Bold"/>
                <a:cs typeface="nevis Bold"/>
              </a:defRPr>
            </a:lvl1pPr>
            <a:lvl2pPr>
              <a:defRPr spc="0">
                <a:solidFill>
                  <a:srgbClr val="8D8E8D"/>
                </a:solidFill>
                <a:effectLst/>
                <a:latin typeface="Miso"/>
                <a:cs typeface="Miso"/>
              </a:defRPr>
            </a:lvl2pPr>
            <a:lvl3pPr>
              <a:defRPr spc="0">
                <a:solidFill>
                  <a:srgbClr val="8D8E8D"/>
                </a:solidFill>
                <a:effectLst/>
                <a:latin typeface="Miso"/>
                <a:cs typeface="Miso"/>
              </a:defRPr>
            </a:lvl3pPr>
            <a:lvl4pPr>
              <a:defRPr spc="0">
                <a:solidFill>
                  <a:srgbClr val="8D8E8D"/>
                </a:solidFill>
                <a:effectLst/>
                <a:latin typeface="Miso"/>
                <a:cs typeface="Miso"/>
              </a:defRPr>
            </a:lvl4pPr>
            <a:lvl5pPr>
              <a:defRPr spc="0">
                <a:solidFill>
                  <a:srgbClr val="8D8E8D"/>
                </a:solidFill>
                <a:effectLst/>
                <a:latin typeface="Miso"/>
                <a:cs typeface="Miso"/>
              </a:defRPr>
            </a:lvl5pPr>
          </a:lstStyle>
          <a:p>
            <a:pPr lvl="0"/>
            <a:r>
              <a:rPr lang="en-US" dirty="0" smtClean="0"/>
              <a:t>CLICK TO EDIT MASTER TEXT STYLES</a:t>
            </a:r>
          </a:p>
        </p:txBody>
      </p:sp>
      <p:pic>
        <p:nvPicPr>
          <p:cNvPr id="3" name="Picture 2" descr="BigSplat1_Aqu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93712">
            <a:off x="693811" y="9909934"/>
            <a:ext cx="2864164" cy="2332248"/>
          </a:xfrm>
          <a:prstGeom prst="rect">
            <a:avLst/>
          </a:prstGeom>
        </p:spPr>
      </p:pic>
      <p:sp>
        <p:nvSpPr>
          <p:cNvPr id="15" name="Oval 14"/>
          <p:cNvSpPr/>
          <p:nvPr userDrawn="1"/>
        </p:nvSpPr>
        <p:spPr bwMode="auto">
          <a:xfrm>
            <a:off x="18647283" y="2897560"/>
            <a:ext cx="3654972" cy="3744416"/>
          </a:xfrm>
          <a:prstGeom prst="ellipse">
            <a:avLst/>
          </a:prstGeom>
          <a:solidFill>
            <a:schemeClr val="accent2">
              <a:lumMod val="7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userDrawn="1"/>
        </p:nvSpPr>
        <p:spPr>
          <a:xfrm rot="20910396">
            <a:off x="17412002" y="409788"/>
            <a:ext cx="5825953" cy="8248412"/>
          </a:xfrm>
          <a:prstGeom prst="rect">
            <a:avLst/>
          </a:prstGeom>
          <a:noFill/>
        </p:spPr>
        <p:txBody>
          <a:bodyPr wrap="none">
            <a:spAutoFit/>
          </a:bodyPr>
          <a:lstStyle/>
          <a:p>
            <a:r>
              <a:rPr kumimoji="0" lang="en-US" sz="53000" b="0" i="0" u="none" strike="noStrike" kern="1200" cap="none" spc="600" normalizeH="0" baseline="0" noProof="0" dirty="0" smtClean="0">
                <a:ln>
                  <a:noFill/>
                </a:ln>
                <a:solidFill>
                  <a:schemeClr val="accent2"/>
                </a:solidFill>
                <a:effectLst/>
                <a:uLnTx/>
                <a:uFillTx/>
                <a:latin typeface="Veneer extras"/>
                <a:ea typeface="ヒラギノ角ゴ ProN W3" charset="0"/>
                <a:cs typeface="Veneer extras"/>
                <a:sym typeface="Gill Sans" charset="0"/>
              </a:rPr>
              <a:t>6</a:t>
            </a:r>
            <a:endParaRPr lang="en-US" sz="53000" dirty="0">
              <a:solidFill>
                <a:schemeClr val="accent2"/>
              </a:solidFill>
            </a:endParaRPr>
          </a:p>
        </p:txBody>
      </p:sp>
      <p:sp>
        <p:nvSpPr>
          <p:cNvPr id="2" name="Title 1"/>
          <p:cNvSpPr>
            <a:spLocks noGrp="1"/>
          </p:cNvSpPr>
          <p:nvPr>
            <p:ph type="title" hasCustomPrompt="1"/>
          </p:nvPr>
        </p:nvSpPr>
        <p:spPr>
          <a:xfrm>
            <a:off x="1898834" y="4401989"/>
            <a:ext cx="14427648" cy="4040187"/>
          </a:xfrm>
          <a:prstGeom prst="rect">
            <a:avLst/>
          </a:prstGeom>
          <a:effectLst/>
        </p:spPr>
        <p:txBody>
          <a:bodyPr anchor="b"/>
          <a:lstStyle>
            <a:lvl1pPr algn="l">
              <a:lnSpc>
                <a:spcPct val="80000"/>
              </a:lnSpc>
              <a:defRPr sz="35000" spc="0" baseline="0">
                <a:solidFill>
                  <a:srgbClr val="FFFFFF"/>
                </a:solidFill>
                <a:effectLst/>
                <a:latin typeface="Heavyweight"/>
                <a:cs typeface="Heavyweight"/>
              </a:defRPr>
            </a:lvl1pPr>
          </a:lstStyle>
          <a:p>
            <a:r>
              <a:rPr lang="en-US" dirty="0" err="1" smtClean="0"/>
              <a:t>clickedit</a:t>
            </a:r>
            <a:r>
              <a:rPr lang="en-US" dirty="0" smtClean="0"/>
              <a:t> master</a:t>
            </a:r>
            <a:endParaRPr lang="en-US" dirty="0"/>
          </a:p>
        </p:txBody>
      </p:sp>
      <p:sp>
        <p:nvSpPr>
          <p:cNvPr id="13" name="Rectangle 12"/>
          <p:cNvSpPr/>
          <p:nvPr userDrawn="1"/>
        </p:nvSpPr>
        <p:spPr>
          <a:xfrm>
            <a:off x="1892907" y="7334761"/>
            <a:ext cx="15047809" cy="1461939"/>
          </a:xfrm>
          <a:prstGeom prst="rect">
            <a:avLst/>
          </a:prstGeom>
        </p:spPr>
        <p:txBody>
          <a:bodyPr wrap="none">
            <a:spAutoFit/>
          </a:bodyPr>
          <a:lstStyle/>
          <a:p>
            <a:pPr algn="l"/>
            <a:r>
              <a:rPr kumimoji="0" lang="en-US" sz="8900" b="0" i="0" u="none" strike="noStrike" kern="1200" cap="none" spc="600" normalizeH="0" baseline="0" noProof="0" dirty="0" smtClean="0">
                <a:ln>
                  <a:noFill/>
                </a:ln>
                <a:solidFill>
                  <a:srgbClr val="2FA2A7"/>
                </a:solidFill>
                <a:effectLst/>
                <a:uLnTx/>
                <a:uFillTx/>
                <a:latin typeface="Veneer extras"/>
                <a:ea typeface="ヒラギノ角ゴ ProN W3" charset="0"/>
                <a:cs typeface="Veneer extras"/>
                <a:sym typeface="Gill Sans" charset="0"/>
              </a:rPr>
              <a:t>zzzzzzzzzzzzzzzzzzzzzzzz</a:t>
            </a:r>
            <a:endParaRPr lang="en-US" sz="8900" dirty="0">
              <a:solidFill>
                <a:srgbClr val="2FA2A7"/>
              </a:solidFill>
            </a:endParaRPr>
          </a:p>
        </p:txBody>
      </p:sp>
      <p:sp>
        <p:nvSpPr>
          <p:cNvPr id="16" name="Rectangle 15"/>
          <p:cNvSpPr/>
          <p:nvPr userDrawn="1"/>
        </p:nvSpPr>
        <p:spPr>
          <a:xfrm rot="20790549">
            <a:off x="17073343" y="2002444"/>
            <a:ext cx="6407860" cy="4231927"/>
          </a:xfrm>
          <a:prstGeom prst="rect">
            <a:avLst/>
          </a:prstGeom>
        </p:spPr>
        <p:txBody>
          <a:bodyPr wrap="none">
            <a:spAutoFit/>
          </a:bodyPr>
          <a:lstStyle/>
          <a:p>
            <a:r>
              <a:rPr lang="en-US" sz="26900" spc="600" dirty="0" smtClean="0">
                <a:solidFill>
                  <a:schemeClr val="accent1"/>
                </a:solidFill>
                <a:latin typeface="Adhesive Nr. Seven Banners"/>
                <a:cs typeface="Adhesive Nr. Seven Banners"/>
              </a:rPr>
              <a:t>g</a:t>
            </a:r>
            <a:endParaRPr lang="en-US" sz="26900" dirty="0">
              <a:solidFill>
                <a:schemeClr val="accent1"/>
              </a:solidFill>
            </a:endParaRPr>
          </a:p>
        </p:txBody>
      </p:sp>
      <p:sp>
        <p:nvSpPr>
          <p:cNvPr id="8" name="Rectangle 7"/>
          <p:cNvSpPr/>
          <p:nvPr userDrawn="1"/>
        </p:nvSpPr>
        <p:spPr>
          <a:xfrm rot="20910396">
            <a:off x="18788861" y="2874674"/>
            <a:ext cx="3028394" cy="3355214"/>
          </a:xfrm>
          <a:prstGeom prst="rect">
            <a:avLst/>
          </a:prstGeom>
        </p:spPr>
        <p:txBody>
          <a:bodyPr wrap="none">
            <a:spAutoFit/>
          </a:bodyPr>
          <a:lstStyle/>
          <a:p>
            <a:pPr algn="ctr">
              <a:lnSpc>
                <a:spcPct val="120000"/>
              </a:lnSpc>
            </a:pPr>
            <a:r>
              <a:rPr lang="en-US" sz="3600" spc="600" dirty="0" smtClean="0">
                <a:solidFill>
                  <a:srgbClr val="FFFFFF"/>
                </a:solidFill>
                <a:latin typeface="nevis Bold"/>
                <a:cs typeface="nevis Bold"/>
              </a:rPr>
              <a:t>NIK</a:t>
            </a:r>
          </a:p>
          <a:p>
            <a:pPr algn="ctr">
              <a:lnSpc>
                <a:spcPct val="120000"/>
              </a:lnSpc>
            </a:pPr>
            <a:endParaRPr lang="en-US" sz="3600" spc="600" dirty="0" smtClean="0">
              <a:solidFill>
                <a:srgbClr val="FFFFFF"/>
              </a:solidFill>
              <a:latin typeface="nevis Bold"/>
              <a:cs typeface="nevis Bold"/>
            </a:endParaRPr>
          </a:p>
          <a:p>
            <a:pPr algn="ctr">
              <a:lnSpc>
                <a:spcPct val="120000"/>
              </a:lnSpc>
            </a:pPr>
            <a:endParaRPr lang="en-US" sz="3600" spc="600" dirty="0" smtClean="0">
              <a:solidFill>
                <a:srgbClr val="FFFFFF"/>
              </a:solidFill>
              <a:latin typeface="nevis Bold"/>
              <a:cs typeface="nevis Bold"/>
            </a:endParaRPr>
          </a:p>
          <a:p>
            <a:pPr algn="ctr">
              <a:lnSpc>
                <a:spcPct val="120000"/>
              </a:lnSpc>
            </a:pPr>
            <a:endParaRPr lang="en-US" sz="3600" spc="600" dirty="0" smtClean="0">
              <a:solidFill>
                <a:srgbClr val="FFFFFF"/>
              </a:solidFill>
              <a:latin typeface="nevis Bold"/>
              <a:cs typeface="nevis Bold"/>
            </a:endParaRPr>
          </a:p>
          <a:p>
            <a:pPr algn="ctr">
              <a:lnSpc>
                <a:spcPct val="120000"/>
              </a:lnSpc>
            </a:pPr>
            <a:r>
              <a:rPr lang="en-US" sz="3600" spc="600" dirty="0" smtClean="0">
                <a:solidFill>
                  <a:srgbClr val="FFFFFF"/>
                </a:solidFill>
                <a:latin typeface="nevis Bold"/>
                <a:cs typeface="nevis Bold"/>
              </a:rPr>
              <a:t> MOLNAR</a:t>
            </a:r>
          </a:p>
        </p:txBody>
      </p:sp>
      <p:sp>
        <p:nvSpPr>
          <p:cNvPr id="14" name="Rectangle 13"/>
          <p:cNvSpPr/>
          <p:nvPr userDrawn="1"/>
        </p:nvSpPr>
        <p:spPr>
          <a:xfrm rot="20826097">
            <a:off x="18347033" y="4061511"/>
            <a:ext cx="4023857" cy="897233"/>
          </a:xfrm>
          <a:prstGeom prst="rect">
            <a:avLst/>
          </a:prstGeom>
        </p:spPr>
        <p:txBody>
          <a:bodyPr wrap="none">
            <a:spAutoFit/>
          </a:bodyPr>
          <a:lstStyle/>
          <a:p>
            <a:pPr marL="0" marR="0" indent="0" algn="ctr" defTabSz="914400" rtl="0" eaLnBrk="1" fontAlgn="base" latinLnBrk="0" hangingPunct="1">
              <a:lnSpc>
                <a:spcPct val="120000"/>
              </a:lnSpc>
              <a:spcBef>
                <a:spcPct val="0"/>
              </a:spcBef>
              <a:spcAft>
                <a:spcPct val="0"/>
              </a:spcAft>
              <a:buClrTx/>
              <a:buSzTx/>
              <a:buFontTx/>
              <a:buNone/>
              <a:tabLst/>
              <a:defRPr/>
            </a:pPr>
            <a:r>
              <a:rPr lang="en-US" sz="4800" spc="600" dirty="0" smtClean="0">
                <a:solidFill>
                  <a:schemeClr val="tx2"/>
                </a:solidFill>
                <a:latin typeface="nevis Bold"/>
                <a:cs typeface="nevis Bold"/>
              </a:rPr>
              <a:t>@nikmd23</a:t>
            </a:r>
          </a:p>
        </p:txBody>
      </p:sp>
    </p:spTree>
    <p:extLst>
      <p:ext uri="{BB962C8B-B14F-4D97-AF65-F5344CB8AC3E}">
        <p14:creationId xmlns:p14="http://schemas.microsoft.com/office/powerpoint/2010/main" val="2264494104"/>
      </p:ext>
    </p:extLst>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age with Title">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1140766078"/>
      </p:ext>
    </p:extLst>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32025" y="3311525"/>
            <a:ext cx="19825071" cy="8067675"/>
          </a:xfrm>
          <a:prstGeom prst="rect">
            <a:avLst/>
          </a:prstGeom>
        </p:spPr>
        <p:txBody>
          <a:bodyPr/>
          <a:lstStyle>
            <a:lvl1pPr marL="1371600" indent="-1371600" algn="l">
              <a:lnSpc>
                <a:spcPct val="100000"/>
              </a:lnSpc>
              <a:buClr>
                <a:schemeClr val="accent2"/>
              </a:buClr>
              <a:buSzPct val="107000"/>
              <a:buFont typeface="Wingdings" charset="2"/>
              <a:buChar char=""/>
              <a:defRPr sz="6000" spc="0">
                <a:solidFill>
                  <a:srgbClr val="FFFFFF"/>
                </a:solidFill>
                <a:effectLst/>
                <a:latin typeface="nevis Bold"/>
                <a:cs typeface="nevis Bold"/>
              </a:defRPr>
            </a:lvl1pPr>
            <a:lvl2pPr marL="1816100" indent="-1371600" algn="l">
              <a:lnSpc>
                <a:spcPct val="100000"/>
              </a:lnSpc>
              <a:buClr>
                <a:schemeClr val="accent2"/>
              </a:buClr>
              <a:buSzPct val="107000"/>
              <a:buFont typeface="Wingdings" charset="2"/>
              <a:buChar char=""/>
              <a:defRPr sz="6000" spc="0">
                <a:solidFill>
                  <a:srgbClr val="FFFFFF"/>
                </a:solidFill>
                <a:effectLst/>
                <a:latin typeface="nevis Bold"/>
                <a:cs typeface="nevis Bold"/>
              </a:defRPr>
            </a:lvl2pPr>
            <a:lvl3pPr marL="1905000" indent="-1143000" algn="l">
              <a:lnSpc>
                <a:spcPct val="100000"/>
              </a:lnSpc>
              <a:buClr>
                <a:schemeClr val="accent2"/>
              </a:buClr>
              <a:buSzPct val="107000"/>
              <a:buFont typeface="Wingdings" charset="2"/>
              <a:buChar char=""/>
              <a:defRPr sz="6000" spc="0">
                <a:solidFill>
                  <a:srgbClr val="FFFFFF"/>
                </a:solidFill>
                <a:effectLst/>
                <a:latin typeface="nevis Bold"/>
                <a:cs typeface="nevis Bold"/>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9"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3318530016"/>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62508" y="2593975"/>
            <a:ext cx="21602700" cy="8782050"/>
          </a:xfrm>
          <a:prstGeom prst="rect">
            <a:avLst/>
          </a:prstGeom>
          <a:effectLst/>
        </p:spPr>
        <p:txBody>
          <a:bodyPr vert="horz"/>
          <a:lstStyle>
            <a:lvl1pPr>
              <a:defRPr>
                <a:solidFill>
                  <a:srgbClr val="252F53"/>
                </a:solidFill>
                <a:latin typeface="nevis Bold" panose="02000800000000000000" pitchFamily="2" charset="0"/>
              </a:defRPr>
            </a:lvl1pPr>
          </a:lstStyle>
          <a:p>
            <a:endParaRPr lang="en-US" dirty="0"/>
          </a:p>
        </p:txBody>
      </p:sp>
      <p:sp>
        <p:nvSpPr>
          <p:cNvPr id="6"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4139305502"/>
      </p:ext>
    </p:extLst>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31" y="24656"/>
            <a:ext cx="24384000" cy="13746112"/>
          </a:xfrm>
          <a:prstGeom prst="rect">
            <a:avLst/>
          </a:prstGeom>
          <a:effectLst>
            <a:outerShdw blurRad="152400" dist="101600" dir="2760000" algn="tl" rotWithShape="0">
              <a:srgbClr val="000000">
                <a:alpha val="20000"/>
              </a:srgbClr>
            </a:outerShdw>
          </a:effectLst>
        </p:spPr>
        <p:txBody>
          <a:bodyPr vert="horz"/>
          <a:lstStyle>
            <a:lvl1pPr>
              <a:defRPr>
                <a:solidFill>
                  <a:srgbClr val="252F53"/>
                </a:solidFill>
                <a:latin typeface="nevis Bold" panose="02000800000000000000" pitchFamily="2" charset="0"/>
              </a:defRPr>
            </a:lvl1pPr>
          </a:lstStyle>
          <a:p>
            <a:endParaRPr lang="en-US" dirty="0"/>
          </a:p>
        </p:txBody>
      </p:sp>
    </p:spTree>
    <p:extLst>
      <p:ext uri="{BB962C8B-B14F-4D97-AF65-F5344CB8AC3E}">
        <p14:creationId xmlns:p14="http://schemas.microsoft.com/office/powerpoint/2010/main" val="3537339575"/>
      </p:ext>
    </p:extLst>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52" name="Oval 51"/>
          <p:cNvSpPr/>
          <p:nvPr userDrawn="1"/>
        </p:nvSpPr>
        <p:spPr bwMode="auto">
          <a:xfrm>
            <a:off x="1247330" y="3041576"/>
            <a:ext cx="4464496" cy="4464496"/>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Text Placeholder 12"/>
          <p:cNvSpPr>
            <a:spLocks noGrp="1"/>
          </p:cNvSpPr>
          <p:nvPr>
            <p:ph type="body" sz="quarter" idx="19" hasCustomPrompt="1"/>
          </p:nvPr>
        </p:nvSpPr>
        <p:spPr>
          <a:xfrm>
            <a:off x="1464942" y="3689648"/>
            <a:ext cx="3888432" cy="3163590"/>
          </a:xfrm>
          <a:prstGeom prst="rect">
            <a:avLst/>
          </a:prstGeom>
        </p:spPr>
        <p:txBody>
          <a:bodyPr vert="horz" anchor="ctr"/>
          <a:lstStyle>
            <a:lvl1pPr marL="0" indent="0" algn="ctr">
              <a:spcBef>
                <a:spcPts val="3500"/>
              </a:spcBef>
              <a:buNone/>
              <a:defRPr sz="4400" b="0" i="0">
                <a:solidFill>
                  <a:schemeClr val="bg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4" name="Text Placeholder 12"/>
          <p:cNvSpPr>
            <a:spLocks noGrp="1"/>
          </p:cNvSpPr>
          <p:nvPr>
            <p:ph type="body" sz="quarter" idx="26" hasCustomPrompt="1"/>
          </p:nvPr>
        </p:nvSpPr>
        <p:spPr>
          <a:xfrm>
            <a:off x="1170968"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5" name="Text Placeholder 12"/>
          <p:cNvSpPr>
            <a:spLocks noGrp="1"/>
          </p:cNvSpPr>
          <p:nvPr>
            <p:ph type="body" sz="quarter" idx="27"/>
          </p:nvPr>
        </p:nvSpPr>
        <p:spPr>
          <a:xfrm>
            <a:off x="1170968"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6" name="Oval 65"/>
          <p:cNvSpPr/>
          <p:nvPr userDrawn="1"/>
        </p:nvSpPr>
        <p:spPr bwMode="auto">
          <a:xfrm>
            <a:off x="7026002" y="3041576"/>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Text Placeholder 12"/>
          <p:cNvSpPr>
            <a:spLocks noGrp="1"/>
          </p:cNvSpPr>
          <p:nvPr>
            <p:ph type="body" sz="quarter" idx="28" hasCustomPrompt="1"/>
          </p:nvPr>
        </p:nvSpPr>
        <p:spPr>
          <a:xfrm>
            <a:off x="730139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8" name="Text Placeholder 12"/>
          <p:cNvSpPr>
            <a:spLocks noGrp="1"/>
          </p:cNvSpPr>
          <p:nvPr>
            <p:ph type="body" sz="quarter" idx="29" hasCustomPrompt="1"/>
          </p:nvPr>
        </p:nvSpPr>
        <p:spPr>
          <a:xfrm>
            <a:off x="7007424"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9" name="Text Placeholder 12"/>
          <p:cNvSpPr>
            <a:spLocks noGrp="1"/>
          </p:cNvSpPr>
          <p:nvPr>
            <p:ph type="body" sz="quarter" idx="30"/>
          </p:nvPr>
        </p:nvSpPr>
        <p:spPr>
          <a:xfrm>
            <a:off x="7007424"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0" name="Oval 69"/>
          <p:cNvSpPr/>
          <p:nvPr userDrawn="1"/>
        </p:nvSpPr>
        <p:spPr bwMode="auto">
          <a:xfrm>
            <a:off x="18583345" y="3041576"/>
            <a:ext cx="4464496" cy="4464496"/>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1" name="Text Placeholder 12"/>
          <p:cNvSpPr>
            <a:spLocks noGrp="1"/>
          </p:cNvSpPr>
          <p:nvPr>
            <p:ph type="body" sz="quarter" idx="31" hasCustomPrompt="1"/>
          </p:nvPr>
        </p:nvSpPr>
        <p:spPr>
          <a:xfrm>
            <a:off x="18800957" y="3689648"/>
            <a:ext cx="3888432" cy="3163590"/>
          </a:xfrm>
          <a:prstGeom prst="rect">
            <a:avLst/>
          </a:prstGeom>
        </p:spPr>
        <p:txBody>
          <a:bodyPr vert="horz" anchor="ctr"/>
          <a:lstStyle>
            <a:lvl1pPr marL="0" indent="0" algn="ctr">
              <a:spcBef>
                <a:spcPts val="3500"/>
              </a:spcBef>
              <a:buNone/>
              <a:defRPr sz="4400" b="0" i="0">
                <a:solidFill>
                  <a:schemeClr val="bg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2" name="Text Placeholder 12"/>
          <p:cNvSpPr>
            <a:spLocks noGrp="1"/>
          </p:cNvSpPr>
          <p:nvPr>
            <p:ph type="body" sz="quarter" idx="32" hasCustomPrompt="1"/>
          </p:nvPr>
        </p:nvSpPr>
        <p:spPr>
          <a:xfrm>
            <a:off x="18506983"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3" name="Text Placeholder 12"/>
          <p:cNvSpPr>
            <a:spLocks noGrp="1"/>
          </p:cNvSpPr>
          <p:nvPr>
            <p:ph type="body" sz="quarter" idx="33"/>
          </p:nvPr>
        </p:nvSpPr>
        <p:spPr>
          <a:xfrm>
            <a:off x="18506983"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4" name="Oval 73"/>
          <p:cNvSpPr/>
          <p:nvPr userDrawn="1"/>
        </p:nvSpPr>
        <p:spPr bwMode="auto">
          <a:xfrm>
            <a:off x="12804674" y="3041576"/>
            <a:ext cx="4464496" cy="4464496"/>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5" name="Text Placeholder 12"/>
          <p:cNvSpPr>
            <a:spLocks noGrp="1"/>
          </p:cNvSpPr>
          <p:nvPr>
            <p:ph type="body" sz="quarter" idx="34" hasCustomPrompt="1"/>
          </p:nvPr>
        </p:nvSpPr>
        <p:spPr>
          <a:xfrm>
            <a:off x="1306203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6" name="Text Placeholder 12"/>
          <p:cNvSpPr>
            <a:spLocks noGrp="1"/>
          </p:cNvSpPr>
          <p:nvPr>
            <p:ph type="body" sz="quarter" idx="35" hasCustomPrompt="1"/>
          </p:nvPr>
        </p:nvSpPr>
        <p:spPr>
          <a:xfrm>
            <a:off x="12768064"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7" name="Text Placeholder 12"/>
          <p:cNvSpPr>
            <a:spLocks noGrp="1"/>
          </p:cNvSpPr>
          <p:nvPr>
            <p:ph type="body" sz="quarter" idx="36"/>
          </p:nvPr>
        </p:nvSpPr>
        <p:spPr>
          <a:xfrm>
            <a:off x="12768064"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2" name="Rectangle 1"/>
          <p:cNvSpPr/>
          <p:nvPr userDrawn="1"/>
        </p:nvSpPr>
        <p:spPr>
          <a:xfrm>
            <a:off x="581400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32" name="Rectangle 31"/>
          <p:cNvSpPr/>
          <p:nvPr userDrawn="1"/>
        </p:nvSpPr>
        <p:spPr>
          <a:xfrm>
            <a:off x="1161593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33" name="Rectangle 32"/>
          <p:cNvSpPr/>
          <p:nvPr userDrawn="1"/>
        </p:nvSpPr>
        <p:spPr>
          <a:xfrm>
            <a:off x="1737657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91493286"/>
      </p:ext>
    </p:extLst>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7" name="Chart Placeholder 6"/>
          <p:cNvSpPr>
            <a:spLocks noGrp="1"/>
          </p:cNvSpPr>
          <p:nvPr>
            <p:ph type="chart" sz="quarter" idx="13"/>
          </p:nvPr>
        </p:nvSpPr>
        <p:spPr>
          <a:xfrm>
            <a:off x="1439863" y="3113584"/>
            <a:ext cx="9239969" cy="8265616"/>
          </a:xfrm>
          <a:prstGeom prst="rect">
            <a:avLst/>
          </a:prstGeom>
        </p:spPr>
        <p:txBody>
          <a:bodyPr vert="horz"/>
          <a:lstStyle>
            <a:lvl1pPr>
              <a:defRPr sz="9600">
                <a:solidFill>
                  <a:srgbClr val="636463"/>
                </a:solidFill>
                <a:latin typeface="nevis Bold" panose="02000800000000000000" pitchFamily="2" charset="0"/>
                <a:cs typeface="nevis Bold" panose="02000800000000000000" pitchFamily="2" charset="0"/>
              </a:defRPr>
            </a:lvl1pPr>
          </a:lstStyle>
          <a:p>
            <a:endParaRPr lang="en-US" dirty="0"/>
          </a:p>
        </p:txBody>
      </p:sp>
      <p:sp>
        <p:nvSpPr>
          <p:cNvPr id="9"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10" name="Text Placeholder 12"/>
          <p:cNvSpPr>
            <a:spLocks noGrp="1"/>
          </p:cNvSpPr>
          <p:nvPr>
            <p:ph type="body" sz="quarter" idx="14" hasCustomPrompt="1"/>
          </p:nvPr>
        </p:nvSpPr>
        <p:spPr>
          <a:xfrm>
            <a:off x="11219844" y="2681536"/>
            <a:ext cx="10909260" cy="1079500"/>
          </a:xfrm>
          <a:prstGeom prst="rect">
            <a:avLst/>
          </a:prstGeom>
        </p:spPr>
        <p:txBody>
          <a:bodyPr vert="horz" anchor="b"/>
          <a:lstStyle>
            <a:lvl1pPr marL="0" indent="0" algn="l">
              <a:buNone/>
              <a:defRPr sz="32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1" name="Text Placeholder 12"/>
          <p:cNvSpPr>
            <a:spLocks noGrp="1"/>
          </p:cNvSpPr>
          <p:nvPr>
            <p:ph type="body" sz="quarter" idx="15"/>
          </p:nvPr>
        </p:nvSpPr>
        <p:spPr>
          <a:xfrm>
            <a:off x="11208692" y="3761137"/>
            <a:ext cx="10920412" cy="2232767"/>
          </a:xfrm>
          <a:prstGeom prst="rect">
            <a:avLst/>
          </a:prstGeom>
        </p:spPr>
        <p:txBody>
          <a:bodyPr vert="horz" anchor="t"/>
          <a:lstStyle>
            <a:lvl1pPr marL="0" indent="0" algn="l">
              <a:lnSpc>
                <a:spcPct val="100000"/>
              </a:lnSpc>
              <a:spcBef>
                <a:spcPts val="3500"/>
              </a:spcBef>
              <a:buNone/>
              <a:defRPr sz="32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3" name="Text Placeholder 12"/>
          <p:cNvSpPr>
            <a:spLocks noGrp="1"/>
          </p:cNvSpPr>
          <p:nvPr>
            <p:ph type="body" sz="quarter" idx="26"/>
          </p:nvPr>
        </p:nvSpPr>
        <p:spPr>
          <a:xfrm>
            <a:off x="11183888"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28"/>
          </p:nvPr>
        </p:nvSpPr>
        <p:spPr>
          <a:xfrm>
            <a:off x="14926715"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30"/>
          </p:nvPr>
        </p:nvSpPr>
        <p:spPr>
          <a:xfrm>
            <a:off x="18672106"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31" hasCustomPrompt="1"/>
          </p:nvPr>
        </p:nvSpPr>
        <p:spPr>
          <a:xfrm>
            <a:off x="11615936" y="6477791"/>
            <a:ext cx="3024336"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39" hasCustomPrompt="1"/>
          </p:nvPr>
        </p:nvSpPr>
        <p:spPr>
          <a:xfrm>
            <a:off x="19104768" y="6477791"/>
            <a:ext cx="3001170"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41" hasCustomPrompt="1"/>
          </p:nvPr>
        </p:nvSpPr>
        <p:spPr>
          <a:xfrm>
            <a:off x="15360352" y="6477791"/>
            <a:ext cx="3024336"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68471156"/>
      </p:ext>
    </p:extLst>
  </p:cSld>
  <p:clrMapOvr>
    <a:masterClrMapping/>
  </p:clrMapOvr>
  <p:transition spd="slow">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nd Numbered Chapter Page ">
    <p:spTree>
      <p:nvGrpSpPr>
        <p:cNvPr id="1" name=""/>
        <p:cNvGrpSpPr/>
        <p:nvPr/>
      </p:nvGrpSpPr>
      <p:grpSpPr>
        <a:xfrm>
          <a:off x="0" y="0"/>
          <a:ext cx="0" cy="0"/>
          <a:chOff x="0" y="0"/>
          <a:chExt cx="0" cy="0"/>
        </a:xfrm>
      </p:grpSpPr>
      <p:pic>
        <p:nvPicPr>
          <p:cNvPr id="10" name="Picture 9" descr="BigSplat1_Aqu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9452113">
            <a:off x="21936508" y="11969747"/>
            <a:ext cx="3670930" cy="2989186"/>
          </a:xfrm>
          <a:prstGeom prst="rect">
            <a:avLst/>
          </a:prstGeom>
        </p:spPr>
      </p:pic>
      <p:pic>
        <p:nvPicPr>
          <p:cNvPr id="9" name="Picture 8" descr="9Stars_Aqu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80832" y="6641976"/>
            <a:ext cx="4737994" cy="524363"/>
          </a:xfrm>
          <a:prstGeom prst="rect">
            <a:avLst/>
          </a:prstGeom>
        </p:spPr>
      </p:pic>
      <p:sp>
        <p:nvSpPr>
          <p:cNvPr id="8" name="Text Placeholder 7"/>
          <p:cNvSpPr>
            <a:spLocks noGrp="1"/>
          </p:cNvSpPr>
          <p:nvPr>
            <p:ph type="body" sz="quarter" idx="10" hasCustomPrompt="1"/>
          </p:nvPr>
        </p:nvSpPr>
        <p:spPr>
          <a:xfrm>
            <a:off x="19176775" y="305272"/>
            <a:ext cx="6120681" cy="6552728"/>
          </a:xfrm>
          <a:prstGeom prst="rect">
            <a:avLst/>
          </a:prstGeom>
        </p:spPr>
        <p:txBody>
          <a:bodyPr vert="horz"/>
          <a:lstStyle>
            <a:lvl1pPr>
              <a:defRPr sz="50000">
                <a:solidFill>
                  <a:srgbClr val="2FA2A7"/>
                </a:solidFill>
                <a:latin typeface="Heavyweight"/>
                <a:cs typeface="Heavyweight"/>
              </a:defRPr>
            </a:lvl1pPr>
          </a:lstStyle>
          <a:p>
            <a:pPr lvl="0"/>
            <a:r>
              <a:rPr lang="en-US" dirty="0" smtClean="0"/>
              <a:t>1</a:t>
            </a:r>
            <a:endParaRPr lang="en-US" dirty="0"/>
          </a:p>
        </p:txBody>
      </p:sp>
      <p:sp>
        <p:nvSpPr>
          <p:cNvPr id="2" name="Title 1"/>
          <p:cNvSpPr>
            <a:spLocks noGrp="1"/>
          </p:cNvSpPr>
          <p:nvPr>
            <p:ph type="title" hasCustomPrompt="1"/>
          </p:nvPr>
        </p:nvSpPr>
        <p:spPr>
          <a:xfrm>
            <a:off x="2204417" y="2897560"/>
            <a:ext cx="16684327" cy="8212138"/>
          </a:xfrm>
          <a:prstGeom prst="rect">
            <a:avLst/>
          </a:prstGeom>
          <a:effectLst/>
        </p:spPr>
        <p:txBody>
          <a:bodyPr anchor="ctr"/>
          <a:lstStyle>
            <a:lvl1pPr algn="l">
              <a:lnSpc>
                <a:spcPct val="80000"/>
              </a:lnSpc>
              <a:defRPr sz="23500" spc="0" baseline="0">
                <a:solidFill>
                  <a:srgbClr val="FFFFFF"/>
                </a:solidFill>
                <a:effectLst/>
                <a:latin typeface="Heavyweight"/>
                <a:cs typeface="Heavyweight"/>
              </a:defRPr>
            </a:lvl1pPr>
          </a:lstStyle>
          <a:p>
            <a:r>
              <a:rPr lang="en-US" dirty="0" smtClean="0"/>
              <a:t>click to edit master title style</a:t>
            </a:r>
            <a:endParaRPr lang="en-US" dirty="0"/>
          </a:p>
        </p:txBody>
      </p:sp>
      <p:sp>
        <p:nvSpPr>
          <p:cNvPr id="4" name="TextBox 3"/>
          <p:cNvSpPr txBox="1"/>
          <p:nvPr userDrawn="1"/>
        </p:nvSpPr>
        <p:spPr>
          <a:xfrm rot="16200000">
            <a:off x="17337870" y="2899216"/>
            <a:ext cx="5461743" cy="1015663"/>
          </a:xfrm>
          <a:prstGeom prst="rect">
            <a:avLst/>
          </a:prstGeom>
          <a:noFill/>
        </p:spPr>
        <p:txBody>
          <a:bodyPr wrap="square" rtlCol="0">
            <a:spAutoFit/>
          </a:bodyPr>
          <a:lstStyle/>
          <a:p>
            <a:pPr algn="l"/>
            <a:r>
              <a:rPr lang="en-US" sz="6000" dirty="0" smtClean="0">
                <a:solidFill>
                  <a:srgbClr val="FFFFFF"/>
                </a:solidFill>
                <a:latin typeface="nevis Bold"/>
                <a:cs typeface="nevis Bold"/>
              </a:rPr>
              <a:t>SECTION No.</a:t>
            </a:r>
            <a:endParaRPr lang="en-US" sz="6000" dirty="0">
              <a:solidFill>
                <a:srgbClr val="FFFFFF"/>
              </a:solidFill>
              <a:latin typeface="nevis Bold"/>
              <a:cs typeface="nevis Bold"/>
            </a:endParaRPr>
          </a:p>
        </p:txBody>
      </p:sp>
    </p:spTree>
    <p:extLst>
      <p:ext uri="{BB962C8B-B14F-4D97-AF65-F5344CB8AC3E}">
        <p14:creationId xmlns:p14="http://schemas.microsoft.com/office/powerpoint/2010/main" val="4270760847"/>
      </p:ext>
    </p:extLst>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 Step Bubbles with banners">
    <p:spTree>
      <p:nvGrpSpPr>
        <p:cNvPr id="1" name=""/>
        <p:cNvGrpSpPr/>
        <p:nvPr/>
      </p:nvGrpSpPr>
      <p:grpSpPr>
        <a:xfrm>
          <a:off x="0" y="0"/>
          <a:ext cx="0" cy="0"/>
          <a:chOff x="0" y="0"/>
          <a:chExt cx="0" cy="0"/>
        </a:xfrm>
      </p:grpSpPr>
      <p:sp>
        <p:nvSpPr>
          <p:cNvPr id="31"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3532565536"/>
      </p:ext>
    </p:extLst>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image" Target="../media/image1.jpg"/><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24" r:id="rId1"/>
  </p:sldLayoutIdLst>
  <p:transition spd="slow">
    <p:fade thruBlk="1"/>
  </p:transition>
  <p:hf hdr="0" ftr="0"/>
  <p:txStyles>
    <p:titleStyle>
      <a:lvl1pPr algn="ctr" rtl="0" fontAlgn="base">
        <a:lnSpc>
          <a:spcPct val="120000"/>
        </a:lnSpc>
        <a:spcBef>
          <a:spcPct val="0"/>
        </a:spcBef>
        <a:spcAft>
          <a:spcPct val="0"/>
        </a:spcAft>
        <a:defRPr sz="17000" b="0" i="0" spc="0" baseline="0">
          <a:solidFill>
            <a:srgbClr val="424D5F"/>
          </a:solidFill>
          <a:effectLst/>
          <a:latin typeface="Langdon"/>
          <a:ea typeface="+mj-ea"/>
          <a:cs typeface="Langdon"/>
          <a:sym typeface="Amatic SC Bold" charset="0"/>
        </a:defRPr>
      </a:lvl1pPr>
      <a:lvl2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2pPr>
      <a:lvl3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3pPr>
      <a:lvl4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4pPr>
      <a:lvl5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5pPr>
      <a:lvl6pPr marL="4572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6pPr>
      <a:lvl7pPr marL="9144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7pPr>
      <a:lvl8pPr marL="13716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8pPr>
      <a:lvl9pPr marL="18288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srcRect/>
          <a:stretch>
            <a:fillRect/>
          </a:stretch>
        </a:blipFill>
        <a:effectLst/>
      </p:bgPr>
    </p:bg>
    <p:spTree>
      <p:nvGrpSpPr>
        <p:cNvPr id="1" name=""/>
        <p:cNvGrpSpPr/>
        <p:nvPr/>
      </p:nvGrpSpPr>
      <p:grpSpPr>
        <a:xfrm>
          <a:off x="0" y="0"/>
          <a:ext cx="0" cy="0"/>
          <a:chOff x="0" y="0"/>
          <a:chExt cx="0" cy="0"/>
        </a:xfrm>
      </p:grpSpPr>
      <p:pic>
        <p:nvPicPr>
          <p:cNvPr id="13" name="Picture 12" descr="BigSplat1_Aqua.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rot="19452113">
            <a:off x="21936508" y="11969747"/>
            <a:ext cx="3670930" cy="2989186"/>
          </a:xfrm>
          <a:prstGeom prst="rect">
            <a:avLst/>
          </a:prstGeom>
        </p:spPr>
      </p:pic>
      <p:pic>
        <p:nvPicPr>
          <p:cNvPr id="2" name="Picture 1" descr="9Stars_Aqua.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27704" y="1817440"/>
            <a:ext cx="5328592" cy="589726"/>
          </a:xfrm>
          <a:prstGeom prst="rect">
            <a:avLst/>
          </a:prstGeom>
        </p:spPr>
      </p:pic>
      <p:sp>
        <p:nvSpPr>
          <p:cNvPr id="12"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cSld>
  <p:clrMap bg1="lt1" tx1="dk1" bg2="lt2" tx2="dk2" accent1="accent1" accent2="accent2" accent3="accent3" accent4="accent4" accent5="accent5" accent6="accent6" hlink="hlink" folHlink="folHlink"/>
  <p:sldLayoutIdLst>
    <p:sldLayoutId id="2147483681" r:id="rId1"/>
    <p:sldLayoutId id="2147484110" r:id="rId2"/>
    <p:sldLayoutId id="2147484093" r:id="rId3"/>
    <p:sldLayoutId id="2147484094" r:id="rId4"/>
    <p:sldLayoutId id="2147484048" r:id="rId5"/>
    <p:sldLayoutId id="2147484059" r:id="rId6"/>
    <p:sldLayoutId id="2147484126" r:id="rId7"/>
    <p:sldLayoutId id="2147484127" r:id="rId8"/>
  </p:sldLayoutIdLst>
  <p:transition spd="slow">
    <p:fade thruBlk="1"/>
  </p:transition>
  <p:hf hdr="0" ftr="0"/>
  <p:txStyles>
    <p:titleStyle>
      <a:lvl1pPr algn="ctr" rtl="0" fontAlgn="base">
        <a:lnSpc>
          <a:spcPct val="120000"/>
        </a:lnSpc>
        <a:spcBef>
          <a:spcPct val="0"/>
        </a:spcBef>
        <a:spcAft>
          <a:spcPct val="0"/>
        </a:spcAft>
        <a:defRPr sz="9800">
          <a:solidFill>
            <a:srgbClr val="FFFFFF"/>
          </a:solidFill>
          <a:latin typeface="Heavyweight"/>
          <a:ea typeface="+mj-ea"/>
          <a:cs typeface="Heavywe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png"/><Relationship Id="rId7"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png"/><Relationship Id="rId7"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 Id="rId9"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hyperlink" Target="http://perf.rocks/" TargetMode="External"/><Relationship Id="rId4" Type="http://schemas.openxmlformats.org/officeDocument/2006/relationships/hyperlink" Target="http://perf-tooling.today/"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6.png"/><Relationship Id="rId7"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7.png"/><Relationship Id="rId10" Type="http://schemas.openxmlformats.org/officeDocument/2006/relationships/image" Target="../media/image18.jpg"/><Relationship Id="rId4" Type="http://schemas.openxmlformats.org/officeDocument/2006/relationships/image" Target="../media/image5.png"/><Relationship Id="rId9"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8832" y="3761656"/>
            <a:ext cx="15435760" cy="4040187"/>
          </a:xfrm>
        </p:spPr>
        <p:txBody>
          <a:bodyPr>
            <a:noAutofit/>
          </a:bodyPr>
          <a:lstStyle/>
          <a:p>
            <a:r>
              <a:rPr lang="en-US" sz="16500" spc="-300" dirty="0" smtClean="0">
                <a:effectLst/>
              </a:rPr>
              <a:t>Tracking Real World</a:t>
            </a:r>
            <a:r>
              <a:rPr lang="en-US" sz="19500" spc="-300" dirty="0" smtClean="0">
                <a:effectLst/>
              </a:rPr>
              <a:t/>
            </a:r>
            <a:br>
              <a:rPr lang="en-US" sz="19500" spc="-300" dirty="0" smtClean="0">
                <a:effectLst/>
              </a:rPr>
            </a:br>
            <a:r>
              <a:rPr lang="en-US" sz="19500" spc="-300" dirty="0" smtClean="0">
                <a:effectLst/>
              </a:rPr>
              <a:t>Web Performance</a:t>
            </a:r>
            <a:endParaRPr lang="en-US" sz="19500" spc="-300" dirty="0">
              <a:effectLst/>
            </a:endParaRPr>
          </a:p>
        </p:txBody>
      </p:sp>
      <p:sp>
        <p:nvSpPr>
          <p:cNvPr id="2" name="Content Placeholder 1"/>
          <p:cNvSpPr>
            <a:spLocks noGrp="1"/>
          </p:cNvSpPr>
          <p:nvPr>
            <p:ph idx="1"/>
          </p:nvPr>
        </p:nvSpPr>
        <p:spPr>
          <a:xfrm>
            <a:off x="1902011" y="8730208"/>
            <a:ext cx="15212581" cy="3023370"/>
          </a:xfrm>
          <a:effectLst/>
        </p:spPr>
        <p:txBody>
          <a:bodyPr>
            <a:noAutofit/>
          </a:bodyPr>
          <a:lstStyle/>
          <a:p>
            <a:pPr algn="r"/>
            <a:r>
              <a:rPr lang="en-US" dirty="0" smtClean="0">
                <a:solidFill>
                  <a:schemeClr val="tx1">
                    <a:alpha val="25000"/>
                  </a:schemeClr>
                </a:solidFill>
              </a:rPr>
              <a:t>NDC LONDON</a:t>
            </a:r>
            <a:endParaRPr lang="en-US" dirty="0">
              <a:solidFill>
                <a:schemeClr val="tx1">
                  <a:alpha val="25000"/>
                </a:schemeClr>
              </a:solidFill>
            </a:endParaRPr>
          </a:p>
        </p:txBody>
      </p:sp>
    </p:spTree>
    <p:extLst>
      <p:ext uri="{BB962C8B-B14F-4D97-AF65-F5344CB8AC3E}">
        <p14:creationId xmlns:p14="http://schemas.microsoft.com/office/powerpoint/2010/main" val="24549912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Load</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6884539"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extBox 23"/>
          <p:cNvSpPr txBox="1"/>
          <p:nvPr/>
        </p:nvSpPr>
        <p:spPr>
          <a:xfrm>
            <a:off x="454378" y="2942986"/>
            <a:ext cx="10945534" cy="11079956"/>
          </a:xfrm>
          <a:prstGeom prst="rect">
            <a:avLst/>
          </a:prstGeom>
          <a:noFill/>
        </p:spPr>
        <p:txBody>
          <a:bodyPr wrap="square" rtlCol="0">
            <a:spAutoFit/>
          </a:bodyPr>
          <a:lstStyle/>
          <a:p>
            <a:r>
              <a:rPr lang="en-US" sz="71400" dirty="0" smtClean="0">
                <a:solidFill>
                  <a:schemeClr val="accent2"/>
                </a:solidFill>
                <a:latin typeface="Veneer Extras" panose="02000806000000000000" pitchFamily="50" charset="0"/>
              </a:rPr>
              <a:t>r</a:t>
            </a:r>
            <a:endParaRPr lang="en-US" dirty="0">
              <a:solidFill>
                <a:schemeClr val="accent2"/>
              </a:solidFill>
              <a:latin typeface="Veneer Extras" panose="02000806000000000000" pitchFamily="50" charset="0"/>
            </a:endParaRPr>
          </a:p>
        </p:txBody>
      </p:sp>
      <p:sp>
        <p:nvSpPr>
          <p:cNvPr id="31" name="Rounded Rectangle 30"/>
          <p:cNvSpPr/>
          <p:nvPr/>
        </p:nvSpPr>
        <p:spPr bwMode="auto">
          <a:xfrm>
            <a:off x="11075513" y="5827094"/>
            <a:ext cx="7305146" cy="8212990"/>
          </a:xfrm>
          <a:prstGeom prst="roundRect">
            <a:avLst>
              <a:gd name="adj" fmla="val 3168"/>
            </a:avLst>
          </a:prstGeom>
          <a:solidFill>
            <a:schemeClr val="tx1"/>
          </a:solidFill>
          <a:ln w="5080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11509899" y="756051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11522022" y="900067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11509899" y="6344447"/>
            <a:ext cx="3802946" cy="954107"/>
          </a:xfrm>
          <a:prstGeom prst="rect">
            <a:avLst/>
          </a:prstGeom>
          <a:noFill/>
        </p:spPr>
        <p:txBody>
          <a:bodyPr wrap="square" rtlCol="0">
            <a:spAutoFit/>
          </a:bodyPr>
          <a:lstStyle/>
          <a:p>
            <a:pPr algn="l"/>
            <a:r>
              <a:rPr lang="en-US" dirty="0">
                <a:solidFill>
                  <a:schemeClr val="accent2"/>
                </a:solidFill>
                <a:latin typeface="Daniel Black" pitchFamily="50" charset="0"/>
              </a:rPr>
              <a:t>s</a:t>
            </a:r>
            <a:r>
              <a:rPr lang="en-US" dirty="0" smtClean="0">
                <a:solidFill>
                  <a:schemeClr val="accent2"/>
                </a:solidFill>
                <a:latin typeface="Daniel Black" pitchFamily="50" charset="0"/>
              </a:rPr>
              <a:t>ign in</a:t>
            </a:r>
            <a:endParaRPr lang="en-US" dirty="0">
              <a:solidFill>
                <a:schemeClr val="accent2"/>
              </a:solidFill>
              <a:latin typeface="Daniel Black" pitchFamily="50" charset="0"/>
            </a:endParaRPr>
          </a:p>
        </p:txBody>
      </p:sp>
      <p:sp>
        <p:nvSpPr>
          <p:cNvPr id="36" name="Rectangle 35"/>
          <p:cNvSpPr/>
          <p:nvPr/>
        </p:nvSpPr>
        <p:spPr>
          <a:xfrm>
            <a:off x="11755197" y="7730155"/>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email@domain.com</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37" name="Rectangle 36"/>
          <p:cNvSpPr/>
          <p:nvPr/>
        </p:nvSpPr>
        <p:spPr>
          <a:xfrm>
            <a:off x="11755197" y="9197171"/>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password</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38" name="Rounded Rectangle 37"/>
          <p:cNvSpPr/>
          <p:nvPr/>
        </p:nvSpPr>
        <p:spPr bwMode="auto">
          <a:xfrm>
            <a:off x="15648384" y="10440837"/>
            <a:ext cx="2376264" cy="881659"/>
          </a:xfrm>
          <a:prstGeom prst="roundRect">
            <a:avLst/>
          </a:prstGeom>
          <a:solidFill>
            <a:schemeClr val="accent2"/>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5401080" y="10558500"/>
            <a:ext cx="2870871" cy="646331"/>
          </a:xfrm>
          <a:prstGeom prst="rect">
            <a:avLst/>
          </a:prstGeom>
          <a:noFill/>
        </p:spPr>
        <p:txBody>
          <a:bodyPr wrap="square" rtlCol="0">
            <a:spAutoFit/>
          </a:bodyPr>
          <a:lstStyle/>
          <a:p>
            <a:r>
              <a:rPr lang="en-US" sz="3600" dirty="0">
                <a:solidFill>
                  <a:schemeClr val="tx1"/>
                </a:solidFill>
                <a:latin typeface="Daniel Black" pitchFamily="50" charset="0"/>
              </a:rPr>
              <a:t>s</a:t>
            </a:r>
            <a:r>
              <a:rPr lang="en-US" sz="3600" dirty="0" smtClean="0">
                <a:solidFill>
                  <a:schemeClr val="tx1"/>
                </a:solidFill>
                <a:latin typeface="Daniel Black" pitchFamily="50" charset="0"/>
              </a:rPr>
              <a:t>ign in</a:t>
            </a:r>
            <a:endParaRPr lang="en-US" sz="3600" dirty="0">
              <a:solidFill>
                <a:schemeClr val="tx1"/>
              </a:solidFill>
              <a:latin typeface="Daniel Black" pitchFamily="50" charset="0"/>
            </a:endParaRPr>
          </a:p>
        </p:txBody>
      </p:sp>
      <p:sp>
        <p:nvSpPr>
          <p:cNvPr id="40" name="TextBox 39"/>
          <p:cNvSpPr txBox="1"/>
          <p:nvPr/>
        </p:nvSpPr>
        <p:spPr>
          <a:xfrm>
            <a:off x="2458020" y="10242376"/>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stratus</a:t>
            </a:r>
            <a:endParaRPr lang="en-US" sz="8000" dirty="0">
              <a:solidFill>
                <a:schemeClr val="tx1"/>
              </a:solidFill>
              <a:latin typeface="Daniel Black" pitchFamily="50" charset="0"/>
            </a:endParaRPr>
          </a:p>
        </p:txBody>
      </p:sp>
      <p:sp>
        <p:nvSpPr>
          <p:cNvPr id="41" name="Rounded Rectangle 40"/>
          <p:cNvSpPr/>
          <p:nvPr/>
        </p:nvSpPr>
        <p:spPr bwMode="auto">
          <a:xfrm>
            <a:off x="11615936" y="10602416"/>
            <a:ext cx="467738" cy="489646"/>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12119992" y="10583252"/>
            <a:ext cx="3033785"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Remember Me?</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43" name="TextBox 42"/>
          <p:cNvSpPr txBox="1"/>
          <p:nvPr/>
        </p:nvSpPr>
        <p:spPr>
          <a:xfrm>
            <a:off x="1966864" y="10884058"/>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store</a:t>
            </a:r>
            <a:endParaRPr lang="en-US" sz="8000" dirty="0">
              <a:solidFill>
                <a:schemeClr val="tx1"/>
              </a:solidFill>
              <a:latin typeface="Daniel Black" pitchFamily="50" charset="0"/>
            </a:endParaRPr>
          </a:p>
        </p:txBody>
      </p:sp>
    </p:spTree>
    <p:extLst>
      <p:ext uri="{BB962C8B-B14F-4D97-AF65-F5344CB8AC3E}">
        <p14:creationId xmlns:p14="http://schemas.microsoft.com/office/powerpoint/2010/main" val="12359649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X?</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964659"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extBox 23"/>
          <p:cNvSpPr txBox="1"/>
          <p:nvPr/>
        </p:nvSpPr>
        <p:spPr>
          <a:xfrm>
            <a:off x="454378" y="2942986"/>
            <a:ext cx="10945534" cy="11079956"/>
          </a:xfrm>
          <a:prstGeom prst="rect">
            <a:avLst/>
          </a:prstGeom>
          <a:noFill/>
        </p:spPr>
        <p:txBody>
          <a:bodyPr wrap="square" rtlCol="0">
            <a:spAutoFit/>
          </a:bodyPr>
          <a:lstStyle/>
          <a:p>
            <a:r>
              <a:rPr lang="en-US" sz="71400" dirty="0" smtClean="0">
                <a:solidFill>
                  <a:schemeClr val="accent2"/>
                </a:solidFill>
                <a:latin typeface="Veneer Extras" panose="02000806000000000000" pitchFamily="50" charset="0"/>
              </a:rPr>
              <a:t>r</a:t>
            </a:r>
            <a:endParaRPr lang="en-US" dirty="0">
              <a:solidFill>
                <a:schemeClr val="accent2"/>
              </a:solidFill>
              <a:latin typeface="Veneer Extras" panose="02000806000000000000" pitchFamily="50" charset="0"/>
            </a:endParaRPr>
          </a:p>
        </p:txBody>
      </p:sp>
      <p:sp>
        <p:nvSpPr>
          <p:cNvPr id="31" name="Rounded Rectangle 30"/>
          <p:cNvSpPr/>
          <p:nvPr/>
        </p:nvSpPr>
        <p:spPr bwMode="auto">
          <a:xfrm>
            <a:off x="11075513" y="5827094"/>
            <a:ext cx="7305146" cy="8212990"/>
          </a:xfrm>
          <a:prstGeom prst="roundRect">
            <a:avLst>
              <a:gd name="adj" fmla="val 3168"/>
            </a:avLst>
          </a:prstGeom>
          <a:solidFill>
            <a:schemeClr val="tx1"/>
          </a:solidFill>
          <a:ln w="5080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11509899" y="756051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11522022" y="9000677"/>
            <a:ext cx="6502626" cy="881659"/>
          </a:xfrm>
          <a:prstGeom prst="roundRect">
            <a:avLst/>
          </a:prstGeom>
          <a:solidFill>
            <a:schemeClr val="accent3"/>
          </a:solidFill>
          <a:ln w="44450">
            <a:solidFill>
              <a:schemeClr val="bg2">
                <a:lumMod val="60000"/>
                <a:lumOff val="40000"/>
              </a:schemeClr>
            </a:solidFill>
          </a:ln>
          <a:effectLst>
            <a:glow rad="139700">
              <a:schemeClr val="accent2">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11509899" y="6344447"/>
            <a:ext cx="3802946" cy="954107"/>
          </a:xfrm>
          <a:prstGeom prst="rect">
            <a:avLst/>
          </a:prstGeom>
          <a:noFill/>
        </p:spPr>
        <p:txBody>
          <a:bodyPr wrap="square" rtlCol="0">
            <a:spAutoFit/>
          </a:bodyPr>
          <a:lstStyle/>
          <a:p>
            <a:pPr algn="l"/>
            <a:r>
              <a:rPr lang="en-US" dirty="0">
                <a:solidFill>
                  <a:schemeClr val="accent2"/>
                </a:solidFill>
                <a:latin typeface="Daniel Black" pitchFamily="50" charset="0"/>
              </a:rPr>
              <a:t>s</a:t>
            </a:r>
            <a:r>
              <a:rPr lang="en-US" dirty="0" smtClean="0">
                <a:solidFill>
                  <a:schemeClr val="accent2"/>
                </a:solidFill>
                <a:latin typeface="Daniel Black" pitchFamily="50" charset="0"/>
              </a:rPr>
              <a:t>ign in</a:t>
            </a:r>
            <a:endParaRPr lang="en-US" dirty="0">
              <a:solidFill>
                <a:schemeClr val="accent2"/>
              </a:solidFill>
              <a:latin typeface="Daniel Black" pitchFamily="50" charset="0"/>
            </a:endParaRPr>
          </a:p>
        </p:txBody>
      </p:sp>
      <p:sp>
        <p:nvSpPr>
          <p:cNvPr id="36" name="Rectangle 35"/>
          <p:cNvSpPr/>
          <p:nvPr/>
        </p:nvSpPr>
        <p:spPr>
          <a:xfrm>
            <a:off x="11755197" y="7730155"/>
            <a:ext cx="5885988" cy="523220"/>
          </a:xfrm>
          <a:prstGeom prst="rect">
            <a:avLst/>
          </a:prstGeom>
        </p:spPr>
        <p:txBody>
          <a:bodyPr wrap="square">
            <a:spAutoFit/>
          </a:bodyPr>
          <a:lstStyle/>
          <a:p>
            <a:pPr algn="l"/>
            <a:r>
              <a:rPr lang="en-US" sz="2800" dirty="0" smtClean="0">
                <a:solidFill>
                  <a:schemeClr val="bg1">
                    <a:lumMod val="75000"/>
                  </a:schemeClr>
                </a:solidFill>
                <a:latin typeface="Nevis" panose="02000800000000000000" pitchFamily="2" charset="0"/>
                <a:cs typeface="Courier New" panose="02070309020205020404" pitchFamily="49" charset="0"/>
              </a:rPr>
              <a:t>nikmd23@gmail.com</a:t>
            </a:r>
            <a:endParaRPr lang="en-US" sz="2800" dirty="0">
              <a:solidFill>
                <a:schemeClr val="bg1">
                  <a:lumMod val="75000"/>
                </a:schemeClr>
              </a:solidFill>
              <a:latin typeface="Nevis" panose="02000800000000000000" pitchFamily="2" charset="0"/>
              <a:cs typeface="Courier New" panose="02070309020205020404" pitchFamily="49" charset="0"/>
            </a:endParaRPr>
          </a:p>
        </p:txBody>
      </p:sp>
      <p:sp>
        <p:nvSpPr>
          <p:cNvPr id="37" name="Rectangle 36"/>
          <p:cNvSpPr/>
          <p:nvPr/>
        </p:nvSpPr>
        <p:spPr>
          <a:xfrm>
            <a:off x="11755197" y="9197171"/>
            <a:ext cx="5885988" cy="523220"/>
          </a:xfrm>
          <a:prstGeom prst="rect">
            <a:avLst/>
          </a:prstGeom>
        </p:spPr>
        <p:txBody>
          <a:bodyPr wrap="square">
            <a:spAutoFit/>
          </a:bodyPr>
          <a:lstStyle/>
          <a:p>
            <a:pPr algn="l"/>
            <a:r>
              <a:rPr lang="en-US" sz="2800" dirty="0" smtClean="0">
                <a:solidFill>
                  <a:schemeClr val="bg1">
                    <a:lumMod val="75000"/>
                  </a:schemeClr>
                </a:solidFill>
                <a:latin typeface="Nevis" panose="02000800000000000000" pitchFamily="2" charset="0"/>
                <a:cs typeface="Courier New" panose="02070309020205020404" pitchFamily="49" charset="0"/>
              </a:rPr>
              <a:t>|</a:t>
            </a:r>
            <a:endParaRPr lang="en-US" sz="2800" dirty="0">
              <a:solidFill>
                <a:schemeClr val="bg1">
                  <a:lumMod val="75000"/>
                </a:schemeClr>
              </a:solidFill>
              <a:latin typeface="Nevis" panose="02000800000000000000" pitchFamily="2" charset="0"/>
              <a:cs typeface="Courier New" panose="02070309020205020404" pitchFamily="49" charset="0"/>
            </a:endParaRPr>
          </a:p>
        </p:txBody>
      </p:sp>
      <p:sp>
        <p:nvSpPr>
          <p:cNvPr id="38" name="Rounded Rectangle 37"/>
          <p:cNvSpPr/>
          <p:nvPr/>
        </p:nvSpPr>
        <p:spPr bwMode="auto">
          <a:xfrm>
            <a:off x="15648384" y="10440837"/>
            <a:ext cx="2376264" cy="881659"/>
          </a:xfrm>
          <a:prstGeom prst="roundRect">
            <a:avLst/>
          </a:prstGeom>
          <a:solidFill>
            <a:schemeClr val="accent2"/>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5401080" y="10558500"/>
            <a:ext cx="2870871" cy="646331"/>
          </a:xfrm>
          <a:prstGeom prst="rect">
            <a:avLst/>
          </a:prstGeom>
          <a:noFill/>
        </p:spPr>
        <p:txBody>
          <a:bodyPr wrap="square" rtlCol="0">
            <a:spAutoFit/>
          </a:bodyPr>
          <a:lstStyle/>
          <a:p>
            <a:r>
              <a:rPr lang="en-US" sz="3600" dirty="0">
                <a:solidFill>
                  <a:schemeClr val="tx1"/>
                </a:solidFill>
                <a:latin typeface="Daniel Black" pitchFamily="50" charset="0"/>
              </a:rPr>
              <a:t>s</a:t>
            </a:r>
            <a:r>
              <a:rPr lang="en-US" sz="3600" dirty="0" smtClean="0">
                <a:solidFill>
                  <a:schemeClr val="tx1"/>
                </a:solidFill>
                <a:latin typeface="Daniel Black" pitchFamily="50" charset="0"/>
              </a:rPr>
              <a:t>ign in</a:t>
            </a:r>
            <a:endParaRPr lang="en-US" sz="3600" dirty="0">
              <a:solidFill>
                <a:schemeClr val="tx1"/>
              </a:solidFill>
              <a:latin typeface="Daniel Black" pitchFamily="50" charset="0"/>
            </a:endParaRPr>
          </a:p>
        </p:txBody>
      </p:sp>
      <p:sp>
        <p:nvSpPr>
          <p:cNvPr id="40" name="TextBox 39"/>
          <p:cNvSpPr txBox="1"/>
          <p:nvPr/>
        </p:nvSpPr>
        <p:spPr>
          <a:xfrm>
            <a:off x="2458020" y="10242376"/>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stratus</a:t>
            </a:r>
            <a:endParaRPr lang="en-US" sz="8000" dirty="0">
              <a:solidFill>
                <a:schemeClr val="tx1"/>
              </a:solidFill>
              <a:latin typeface="Daniel Black" pitchFamily="50" charset="0"/>
            </a:endParaRPr>
          </a:p>
        </p:txBody>
      </p:sp>
      <p:sp>
        <p:nvSpPr>
          <p:cNvPr id="41" name="Rounded Rectangle 40"/>
          <p:cNvSpPr/>
          <p:nvPr/>
        </p:nvSpPr>
        <p:spPr bwMode="auto">
          <a:xfrm>
            <a:off x="11615936" y="10602416"/>
            <a:ext cx="467738" cy="489646"/>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12119992" y="10583252"/>
            <a:ext cx="3033785"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Remember Me?</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43" name="TextBox 42"/>
          <p:cNvSpPr txBox="1"/>
          <p:nvPr/>
        </p:nvSpPr>
        <p:spPr>
          <a:xfrm>
            <a:off x="1966864" y="10884058"/>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store</a:t>
            </a:r>
            <a:endParaRPr lang="en-US" sz="8000" dirty="0">
              <a:solidFill>
                <a:schemeClr val="tx1"/>
              </a:solidFill>
              <a:latin typeface="Daniel Black" pitchFamily="50" charset="0"/>
            </a:endParaRPr>
          </a:p>
        </p:txBody>
      </p:sp>
    </p:spTree>
    <p:extLst>
      <p:ext uri="{BB962C8B-B14F-4D97-AF65-F5344CB8AC3E}">
        <p14:creationId xmlns:p14="http://schemas.microsoft.com/office/powerpoint/2010/main" val="25457871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err="1" smtClean="0"/>
              <a:t>mETRICS</a:t>
            </a:r>
            <a:endParaRPr lang="en-US" dirty="0"/>
          </a:p>
        </p:txBody>
      </p:sp>
      <p:sp>
        <p:nvSpPr>
          <p:cNvPr id="19" name="Oval 18"/>
          <p:cNvSpPr/>
          <p:nvPr/>
        </p:nvSpPr>
        <p:spPr bwMode="auto">
          <a:xfrm>
            <a:off x="95929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a:off x="683886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8655353"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2768064"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35" name="Picture 34"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6016" y="7722095"/>
            <a:ext cx="5760640" cy="1679215"/>
          </a:xfrm>
          <a:prstGeom prst="rect">
            <a:avLst/>
          </a:prstGeom>
        </p:spPr>
      </p:pic>
      <p:pic>
        <p:nvPicPr>
          <p:cNvPr id="38" name="Picture 37"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1360" y="7722095"/>
            <a:ext cx="5760640" cy="1679215"/>
          </a:xfrm>
          <a:prstGeom prst="rect">
            <a:avLst/>
          </a:prstGeom>
        </p:spPr>
      </p:pic>
      <p:pic>
        <p:nvPicPr>
          <p:cNvPr id="39" name="Picture 38"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7722095"/>
            <a:ext cx="5760640" cy="1679215"/>
          </a:xfrm>
          <a:prstGeom prst="rect">
            <a:avLst/>
          </a:prstGeom>
        </p:spPr>
      </p:pic>
      <p:pic>
        <p:nvPicPr>
          <p:cNvPr id="40" name="Picture 39"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0672" y="7722095"/>
            <a:ext cx="5760640" cy="1679215"/>
          </a:xfrm>
          <a:prstGeom prst="rect">
            <a:avLst/>
          </a:prstGeom>
        </p:spPr>
      </p:pic>
      <p:sp>
        <p:nvSpPr>
          <p:cNvPr id="41" name="Text Placeholder 12"/>
          <p:cNvSpPr>
            <a:spLocks noGrp="1"/>
          </p:cNvSpPr>
          <p:nvPr>
            <p:ph type="body" sz="quarter" idx="4294967295" hasCustomPrompt="1"/>
          </p:nvPr>
        </p:nvSpPr>
        <p:spPr>
          <a:xfrm rot="21088643">
            <a:off x="1314653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MILESTONE</a:t>
            </a:r>
            <a:endParaRPr lang="en-US" dirty="0"/>
          </a:p>
        </p:txBody>
      </p:sp>
      <p:sp>
        <p:nvSpPr>
          <p:cNvPr id="42" name="Text Placeholder 12"/>
          <p:cNvSpPr>
            <a:spLocks noGrp="1"/>
          </p:cNvSpPr>
          <p:nvPr>
            <p:ph type="body" sz="quarter" idx="4294967295" hasCustomPrompt="1"/>
          </p:nvPr>
        </p:nvSpPr>
        <p:spPr>
          <a:xfrm rot="21088643">
            <a:off x="1316383"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QUANTITATIVE</a:t>
            </a:r>
            <a:endParaRPr lang="en-US" dirty="0"/>
          </a:p>
        </p:txBody>
      </p:sp>
      <p:sp>
        <p:nvSpPr>
          <p:cNvPr id="43" name="Text Placeholder 12"/>
          <p:cNvSpPr>
            <a:spLocks noGrp="1"/>
          </p:cNvSpPr>
          <p:nvPr>
            <p:ph type="body" sz="quarter" idx="4294967295" hasCustomPrompt="1"/>
          </p:nvPr>
        </p:nvSpPr>
        <p:spPr>
          <a:xfrm rot="21088643">
            <a:off x="722242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RULE </a:t>
            </a:r>
            <a:r>
              <a:rPr lang="en-US" dirty="0" smtClean="0"/>
              <a:t>BASED</a:t>
            </a:r>
            <a:endParaRPr lang="en-US" dirty="0"/>
          </a:p>
        </p:txBody>
      </p:sp>
      <p:sp>
        <p:nvSpPr>
          <p:cNvPr id="44" name="Text Placeholder 12"/>
          <p:cNvSpPr>
            <a:spLocks noGrp="1"/>
          </p:cNvSpPr>
          <p:nvPr>
            <p:ph type="body" sz="quarter" idx="4294967295" hasCustomPrompt="1"/>
          </p:nvPr>
        </p:nvSpPr>
        <p:spPr>
          <a:xfrm rot="21088643">
            <a:off x="18940430"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PERCEIVED</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37878" y="5275089"/>
            <a:ext cx="2245886" cy="224588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36696" y="5409350"/>
            <a:ext cx="1987658" cy="198765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9802" y="5151122"/>
            <a:ext cx="2493818" cy="2493818"/>
          </a:xfrm>
          <a:prstGeom prst="rect">
            <a:avLst/>
          </a:prstGeom>
        </p:spPr>
      </p:pic>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11984" b="17382"/>
          <a:stretch/>
        </p:blipFill>
        <p:spPr>
          <a:xfrm>
            <a:off x="1678832" y="5311094"/>
            <a:ext cx="2984416" cy="2173874"/>
          </a:xfrm>
          <a:prstGeom prst="rect">
            <a:avLst/>
          </a:prstGeom>
        </p:spPr>
      </p:pic>
    </p:spTree>
    <p:extLst>
      <p:ext uri="{BB962C8B-B14F-4D97-AF65-F5344CB8AC3E}">
        <p14:creationId xmlns:p14="http://schemas.microsoft.com/office/powerpoint/2010/main" val="13787776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PERCEIVED Metrics </a:t>
            </a:r>
            <a:r>
              <a:rPr lang="en-US" dirty="0" smtClean="0"/>
              <a:t>– Percent Complete</a:t>
            </a:r>
            <a:endParaRPr lang="en-US" dirty="0"/>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062" y="5327364"/>
            <a:ext cx="5184576" cy="2962615"/>
          </a:xfrm>
          <a:prstGeom prst="rect">
            <a:avLst/>
          </a:prstGeom>
          <a:effectLst>
            <a:outerShdw blurRad="50800" dist="38100" dir="5400000" algn="t" rotWithShape="0">
              <a:prstClr val="black">
                <a:alpha val="40000"/>
              </a:prstClr>
            </a:outerShdw>
          </a:effectLst>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3557" y="5327364"/>
            <a:ext cx="5184576" cy="2962615"/>
          </a:xfrm>
          <a:prstGeom prst="rect">
            <a:avLst/>
          </a:prstGeom>
          <a:effectLst>
            <a:outerShdw blurRad="50800" dist="38100" dir="5400000" algn="t" rotWithShape="0">
              <a:prstClr val="black">
                <a:alpha val="40000"/>
              </a:prstClr>
            </a:outerShdw>
          </a:effectLst>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432" y="5327364"/>
            <a:ext cx="5184576" cy="2962615"/>
          </a:xfrm>
          <a:prstGeom prst="rect">
            <a:avLst/>
          </a:prstGeom>
          <a:effectLst>
            <a:outerShdw blurRad="50800" dist="38100" dir="5400000" algn="t" rotWithShape="0">
              <a:prstClr val="black">
                <a:alpha val="40000"/>
              </a:prstClr>
            </a:outerShdw>
          </a:effectLst>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35809" y="5327364"/>
            <a:ext cx="5184576" cy="2962615"/>
          </a:xfrm>
          <a:prstGeom prst="rect">
            <a:avLst/>
          </a:prstGeom>
          <a:effectLst>
            <a:outerShdw blurRad="50800" dist="38100" dir="5400000" algn="t" rotWithShape="0">
              <a:prstClr val="black">
                <a:alpha val="40000"/>
              </a:prstClr>
            </a:outerShdw>
          </a:effectLst>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315" y="5327364"/>
            <a:ext cx="5184576" cy="2962615"/>
          </a:xfrm>
          <a:prstGeom prst="rect">
            <a:avLst/>
          </a:prstGeom>
          <a:effectLst>
            <a:outerShdw blurRad="50800" dist="38100" dir="5400000" algn="t" rotWithShape="0">
              <a:prstClr val="black">
                <a:alpha val="40000"/>
              </a:prstClr>
            </a:outerShdw>
          </a:effectLst>
        </p:spPr>
      </p:pic>
      <p:sp>
        <p:nvSpPr>
          <p:cNvPr id="33" name="Line 5"/>
          <p:cNvSpPr>
            <a:spLocks noChangeShapeType="1"/>
          </p:cNvSpPr>
          <p:nvPr/>
        </p:nvSpPr>
        <p:spPr bwMode="auto">
          <a:xfrm rot="10800000" flipH="1">
            <a:off x="20885" y="4439894"/>
            <a:ext cx="24025727" cy="0"/>
          </a:xfrm>
          <a:prstGeom prst="line">
            <a:avLst/>
          </a:prstGeom>
          <a:noFill/>
          <a:ln w="44450" cap="rnd" cmpd="sng">
            <a:solidFill>
              <a:srgbClr val="FFFFFF"/>
            </a:solidFill>
            <a:prstDash val="sysDot"/>
            <a:round/>
            <a:headEnd type="none" w="med" len="med"/>
            <a:tailEnd type="triangl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dirty="0"/>
          </a:p>
        </p:txBody>
      </p:sp>
      <p:sp>
        <p:nvSpPr>
          <p:cNvPr id="34" name="Oval 33"/>
          <p:cNvSpPr>
            <a:spLocks/>
          </p:cNvSpPr>
          <p:nvPr/>
        </p:nvSpPr>
        <p:spPr bwMode="auto">
          <a:xfrm>
            <a:off x="1250213"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5" name="Oval 34"/>
          <p:cNvSpPr>
            <a:spLocks/>
          </p:cNvSpPr>
          <p:nvPr/>
        </p:nvSpPr>
        <p:spPr bwMode="auto">
          <a:xfrm>
            <a:off x="12068920"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6" name="Oval 35"/>
          <p:cNvSpPr>
            <a:spLocks/>
          </p:cNvSpPr>
          <p:nvPr/>
        </p:nvSpPr>
        <p:spPr bwMode="auto">
          <a:xfrm>
            <a:off x="22462437"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7" name="Oval 36"/>
          <p:cNvSpPr>
            <a:spLocks/>
          </p:cNvSpPr>
          <p:nvPr/>
        </p:nvSpPr>
        <p:spPr bwMode="auto">
          <a:xfrm>
            <a:off x="6586917"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8" name="Oval 37"/>
          <p:cNvSpPr>
            <a:spLocks/>
          </p:cNvSpPr>
          <p:nvPr/>
        </p:nvSpPr>
        <p:spPr bwMode="auto">
          <a:xfrm>
            <a:off x="17551996"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9" name="Text Placeholder 12"/>
          <p:cNvSpPr txBox="1">
            <a:spLocks/>
          </p:cNvSpPr>
          <p:nvPr/>
        </p:nvSpPr>
        <p:spPr>
          <a:xfrm>
            <a:off x="962181"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1.0</a:t>
            </a:r>
            <a:endParaRPr lang="en-US" kern="0" dirty="0"/>
          </a:p>
        </p:txBody>
      </p:sp>
      <p:sp>
        <p:nvSpPr>
          <p:cNvPr id="40" name="Text Placeholder 12"/>
          <p:cNvSpPr txBox="1">
            <a:spLocks/>
          </p:cNvSpPr>
          <p:nvPr/>
        </p:nvSpPr>
        <p:spPr>
          <a:xfrm rot="5400000">
            <a:off x="-733436" y="2501516"/>
            <a:ext cx="2592288" cy="1080120"/>
          </a:xfrm>
          <a:prstGeom prst="rect">
            <a:avLst/>
          </a:prstGeom>
        </p:spPr>
        <p:txBody>
          <a:bodyPr vert="horz" anchor="b"/>
          <a:lstStyle>
            <a:lvl1pPr marL="0" indent="0" algn="l" rtl="0" fontAlgn="base">
              <a:lnSpc>
                <a:spcPct val="90000"/>
              </a:lnSpc>
              <a:spcBef>
                <a:spcPct val="0"/>
              </a:spcBef>
              <a:spcAft>
                <a:spcPct val="0"/>
              </a:spcAft>
              <a:buNone/>
              <a:defRPr sz="40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r"/>
            <a:r>
              <a:rPr lang="en-US" kern="0" dirty="0" smtClean="0"/>
              <a:t>TIME</a:t>
            </a:r>
            <a:endParaRPr lang="en-US" kern="0" dirty="0"/>
          </a:p>
        </p:txBody>
      </p:sp>
      <p:sp>
        <p:nvSpPr>
          <p:cNvPr id="41" name="Text Placeholder 12"/>
          <p:cNvSpPr txBox="1">
            <a:spLocks/>
          </p:cNvSpPr>
          <p:nvPr/>
        </p:nvSpPr>
        <p:spPr>
          <a:xfrm>
            <a:off x="6290773"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1.5</a:t>
            </a:r>
            <a:endParaRPr lang="en-US" kern="0" dirty="0"/>
          </a:p>
        </p:txBody>
      </p:sp>
      <p:sp>
        <p:nvSpPr>
          <p:cNvPr id="42" name="Text Placeholder 12"/>
          <p:cNvSpPr txBox="1">
            <a:spLocks/>
          </p:cNvSpPr>
          <p:nvPr/>
        </p:nvSpPr>
        <p:spPr>
          <a:xfrm>
            <a:off x="11835389"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2.0</a:t>
            </a:r>
            <a:endParaRPr lang="en-US" kern="0" dirty="0"/>
          </a:p>
        </p:txBody>
      </p:sp>
      <p:sp>
        <p:nvSpPr>
          <p:cNvPr id="43" name="Text Placeholder 12"/>
          <p:cNvSpPr txBox="1">
            <a:spLocks/>
          </p:cNvSpPr>
          <p:nvPr/>
        </p:nvSpPr>
        <p:spPr>
          <a:xfrm>
            <a:off x="17307997"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2.5</a:t>
            </a:r>
            <a:endParaRPr lang="en-US" kern="0" dirty="0"/>
          </a:p>
        </p:txBody>
      </p:sp>
      <p:sp>
        <p:nvSpPr>
          <p:cNvPr id="44" name="Text Placeholder 12"/>
          <p:cNvSpPr txBox="1">
            <a:spLocks/>
          </p:cNvSpPr>
          <p:nvPr/>
        </p:nvSpPr>
        <p:spPr>
          <a:xfrm>
            <a:off x="22204541"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3.0</a:t>
            </a:r>
            <a:endParaRPr lang="en-US" kern="0" dirty="0"/>
          </a:p>
        </p:txBody>
      </p:sp>
      <p:sp>
        <p:nvSpPr>
          <p:cNvPr id="45" name="Line 5"/>
          <p:cNvSpPr>
            <a:spLocks noChangeShapeType="1"/>
          </p:cNvSpPr>
          <p:nvPr/>
        </p:nvSpPr>
        <p:spPr bwMode="auto">
          <a:xfrm rot="10800000" flipH="1">
            <a:off x="22648" y="9291199"/>
            <a:ext cx="24025727" cy="0"/>
          </a:xfrm>
          <a:prstGeom prst="line">
            <a:avLst/>
          </a:prstGeom>
          <a:noFill/>
          <a:ln w="44450" cap="rnd" cmpd="sng">
            <a:solidFill>
              <a:srgbClr val="FFFFFF"/>
            </a:solidFill>
            <a:prstDash val="sysDot"/>
            <a:round/>
            <a:headEnd type="none" w="med" len="med"/>
            <a:tailEnd type="triangl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dirty="0"/>
          </a:p>
        </p:txBody>
      </p:sp>
      <p:sp>
        <p:nvSpPr>
          <p:cNvPr id="46" name="Oval 45"/>
          <p:cNvSpPr>
            <a:spLocks/>
          </p:cNvSpPr>
          <p:nvPr/>
        </p:nvSpPr>
        <p:spPr bwMode="auto">
          <a:xfrm>
            <a:off x="1251976"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47" name="Oval 46"/>
          <p:cNvSpPr>
            <a:spLocks/>
          </p:cNvSpPr>
          <p:nvPr/>
        </p:nvSpPr>
        <p:spPr bwMode="auto">
          <a:xfrm>
            <a:off x="12070683"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48" name="Oval 47"/>
          <p:cNvSpPr>
            <a:spLocks/>
          </p:cNvSpPr>
          <p:nvPr/>
        </p:nvSpPr>
        <p:spPr bwMode="auto">
          <a:xfrm>
            <a:off x="22464200"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49" name="Oval 48"/>
          <p:cNvSpPr>
            <a:spLocks/>
          </p:cNvSpPr>
          <p:nvPr/>
        </p:nvSpPr>
        <p:spPr bwMode="auto">
          <a:xfrm>
            <a:off x="6588680"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50" name="Oval 49"/>
          <p:cNvSpPr>
            <a:spLocks/>
          </p:cNvSpPr>
          <p:nvPr/>
        </p:nvSpPr>
        <p:spPr bwMode="auto">
          <a:xfrm>
            <a:off x="17553759"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51" name="Text Placeholder 12"/>
          <p:cNvSpPr txBox="1">
            <a:spLocks/>
          </p:cNvSpPr>
          <p:nvPr/>
        </p:nvSpPr>
        <p:spPr>
          <a:xfrm>
            <a:off x="1034189"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00%</a:t>
            </a:r>
            <a:endParaRPr lang="en-US" kern="0" dirty="0"/>
          </a:p>
        </p:txBody>
      </p:sp>
      <p:sp>
        <p:nvSpPr>
          <p:cNvPr id="52" name="Text Placeholder 12"/>
          <p:cNvSpPr txBox="1">
            <a:spLocks/>
          </p:cNvSpPr>
          <p:nvPr/>
        </p:nvSpPr>
        <p:spPr>
          <a:xfrm rot="5400000">
            <a:off x="-1388365" y="10845824"/>
            <a:ext cx="3905672" cy="1080120"/>
          </a:xfrm>
          <a:prstGeom prst="rect">
            <a:avLst/>
          </a:prstGeom>
        </p:spPr>
        <p:txBody>
          <a:bodyPr vert="horz" anchor="b"/>
          <a:lstStyle>
            <a:lvl1pPr marL="0" indent="0" algn="l" rtl="0" fontAlgn="base">
              <a:lnSpc>
                <a:spcPct val="90000"/>
              </a:lnSpc>
              <a:spcBef>
                <a:spcPct val="0"/>
              </a:spcBef>
              <a:spcAft>
                <a:spcPct val="0"/>
              </a:spcAft>
              <a:buNone/>
              <a:defRPr sz="40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COMPLETE</a:t>
            </a:r>
            <a:endParaRPr lang="en-US" kern="0" dirty="0"/>
          </a:p>
        </p:txBody>
      </p:sp>
      <p:sp>
        <p:nvSpPr>
          <p:cNvPr id="53" name="Text Placeholder 12"/>
          <p:cNvSpPr txBox="1">
            <a:spLocks/>
          </p:cNvSpPr>
          <p:nvPr/>
        </p:nvSpPr>
        <p:spPr>
          <a:xfrm>
            <a:off x="6362781"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t>0</a:t>
            </a:r>
            <a:r>
              <a:rPr lang="en-US" kern="0" dirty="0" smtClean="0"/>
              <a:t>0%</a:t>
            </a:r>
            <a:endParaRPr lang="en-US" kern="0" dirty="0"/>
          </a:p>
        </p:txBody>
      </p:sp>
      <p:sp>
        <p:nvSpPr>
          <p:cNvPr id="54" name="Text Placeholder 12"/>
          <p:cNvSpPr txBox="1">
            <a:spLocks/>
          </p:cNvSpPr>
          <p:nvPr/>
        </p:nvSpPr>
        <p:spPr>
          <a:xfrm>
            <a:off x="11837152"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14%</a:t>
            </a:r>
            <a:endParaRPr lang="en-US" kern="0" dirty="0"/>
          </a:p>
        </p:txBody>
      </p:sp>
      <p:sp>
        <p:nvSpPr>
          <p:cNvPr id="55" name="Text Placeholder 12"/>
          <p:cNvSpPr txBox="1">
            <a:spLocks/>
          </p:cNvSpPr>
          <p:nvPr/>
        </p:nvSpPr>
        <p:spPr>
          <a:xfrm>
            <a:off x="17309760"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57%</a:t>
            </a:r>
            <a:endParaRPr lang="en-US" kern="0" dirty="0"/>
          </a:p>
        </p:txBody>
      </p:sp>
      <p:sp>
        <p:nvSpPr>
          <p:cNvPr id="56" name="Text Placeholder 12"/>
          <p:cNvSpPr txBox="1">
            <a:spLocks/>
          </p:cNvSpPr>
          <p:nvPr/>
        </p:nvSpPr>
        <p:spPr>
          <a:xfrm>
            <a:off x="22206304"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95%</a:t>
            </a:r>
            <a:endParaRPr lang="en-US" kern="0" dirty="0"/>
          </a:p>
        </p:txBody>
      </p:sp>
    </p:spTree>
    <p:extLst>
      <p:ext uri="{BB962C8B-B14F-4D97-AF65-F5344CB8AC3E}">
        <p14:creationId xmlns:p14="http://schemas.microsoft.com/office/powerpoint/2010/main" val="3617231313"/>
      </p:ext>
    </p:extLst>
  </p:cSld>
  <p:clrMapOvr>
    <a:masterClrMapping/>
  </p:clrMapOvr>
  <p:transition spd="slow">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path>
            </a:pathLst>
          </a:custGeom>
          <a:no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3819985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path>
            </a:pathLst>
          </a:custGeom>
          <a:no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ular Callout 5"/>
          <p:cNvSpPr/>
          <p:nvPr/>
        </p:nvSpPr>
        <p:spPr bwMode="auto">
          <a:xfrm>
            <a:off x="8400912" y="5593500"/>
            <a:ext cx="5322429" cy="2232248"/>
          </a:xfrm>
          <a:prstGeom prst="wedgeRectCallout">
            <a:avLst>
              <a:gd name="adj1" fmla="val 3697"/>
              <a:gd name="adj2" fmla="val 68601"/>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Rectangular Callout 7"/>
          <p:cNvSpPr/>
          <p:nvPr/>
        </p:nvSpPr>
        <p:spPr bwMode="auto">
          <a:xfrm>
            <a:off x="8400912" y="4553744"/>
            <a:ext cx="5322429" cy="2232248"/>
          </a:xfrm>
          <a:prstGeom prst="wedgeRectCallout">
            <a:avLst>
              <a:gd name="adj1" fmla="val -3376"/>
              <a:gd name="adj2" fmla="val -73654"/>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mc:AlternateContent xmlns:mc="http://schemas.openxmlformats.org/markup-compatibility/2006" xmlns:a14="http://schemas.microsoft.com/office/drawing/2010/main">
        <mc:Choice Requires="a14">
          <p:sp>
            <p:nvSpPr>
              <p:cNvPr id="7" name="Rectangle 6"/>
              <p:cNvSpPr/>
              <p:nvPr/>
            </p:nvSpPr>
            <p:spPr>
              <a:xfrm>
                <a:off x="8551798" y="5201816"/>
                <a:ext cx="5224378" cy="218765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nary>
                        <m:naryPr>
                          <m:ctrlPr>
                            <a:rPr lang="en-US" sz="6000" i="1" smtClean="0">
                              <a:solidFill>
                                <a:schemeClr val="bg1"/>
                              </a:solidFill>
                              <a:latin typeface="Cambria Math" panose="02040503050406030204" pitchFamily="18" charset="0"/>
                            </a:rPr>
                          </m:ctrlPr>
                        </m:naryPr>
                        <m:sub>
                          <m:r>
                            <m:rPr>
                              <m:brk m:alnAt="23"/>
                            </m:rPr>
                            <a:rPr lang="en-US" sz="6000" b="0" i="1" smtClean="0">
                              <a:solidFill>
                                <a:schemeClr val="bg1"/>
                              </a:solidFill>
                              <a:latin typeface="Cambria Math" panose="02040503050406030204" pitchFamily="18" charset="0"/>
                            </a:rPr>
                            <m:t>0</m:t>
                          </m:r>
                        </m:sub>
                        <m:sup>
                          <m:r>
                            <a:rPr lang="en-US" sz="6000" b="0" i="1" smtClean="0">
                              <a:solidFill>
                                <a:schemeClr val="bg1"/>
                              </a:solidFill>
                              <a:latin typeface="Cambria Math" panose="02040503050406030204" pitchFamily="18" charset="0"/>
                            </a:rPr>
                            <m:t>𝑒𝑛𝑑</m:t>
                          </m:r>
                        </m:sup>
                        <m:e>
                          <m:r>
                            <a:rPr lang="en-US" sz="6000" b="0" i="1" smtClean="0">
                              <a:solidFill>
                                <a:schemeClr val="bg1"/>
                              </a:solidFill>
                              <a:latin typeface="Cambria Math" panose="02040503050406030204" pitchFamily="18" charset="0"/>
                            </a:rPr>
                            <m:t>1− </m:t>
                          </m:r>
                          <m:f>
                            <m:fPr>
                              <m:ctrlPr>
                                <a:rPr lang="en-US" sz="6000" b="0" i="1" smtClean="0">
                                  <a:solidFill>
                                    <a:schemeClr val="bg1"/>
                                  </a:solidFill>
                                  <a:latin typeface="Cambria Math" panose="02040503050406030204" pitchFamily="18" charset="0"/>
                                </a:rPr>
                              </m:ctrlPr>
                            </m:fPr>
                            <m:num>
                              <m:r>
                                <a:rPr lang="en-US" sz="6000" b="0" i="1" smtClean="0">
                                  <a:solidFill>
                                    <a:schemeClr val="bg1"/>
                                  </a:solidFill>
                                  <a:latin typeface="Cambria Math" panose="02040503050406030204" pitchFamily="18" charset="0"/>
                                </a:rPr>
                                <m:t>𝑉𝐶</m:t>
                              </m:r>
                            </m:num>
                            <m:den>
                              <m:r>
                                <a:rPr lang="en-US" sz="6000" b="0" i="1" smtClean="0">
                                  <a:solidFill>
                                    <a:schemeClr val="bg1"/>
                                  </a:solidFill>
                                  <a:latin typeface="Cambria Math" panose="02040503050406030204" pitchFamily="18" charset="0"/>
                                </a:rPr>
                                <m:t>100</m:t>
                              </m:r>
                            </m:den>
                          </m:f>
                        </m:e>
                      </m:nary>
                    </m:oMath>
                  </m:oMathPara>
                </a14:m>
                <a:endParaRPr lang="en-US" sz="6000" dirty="0">
                  <a:solidFill>
                    <a:schemeClr val="bg1"/>
                  </a:solidFill>
                  <a:latin typeface="Nevis" panose="02000800000000000000" pitchFamily="2"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8551798" y="5201816"/>
                <a:ext cx="5224378" cy="2187650"/>
              </a:xfrm>
              <a:prstGeom prst="rect">
                <a:avLst/>
              </a:prstGeom>
              <a:blipFill rotWithShape="0">
                <a:blip r:embed="rId4"/>
                <a:stretch>
                  <a:fillRect/>
                </a:stretch>
              </a:blipFill>
            </p:spPr>
            <p:txBody>
              <a:bodyPr/>
              <a:lstStyle/>
              <a:p>
                <a:r>
                  <a:rPr lang="en-US">
                    <a:noFill/>
                  </a:rPr>
                  <a:t> </a:t>
                </a:r>
              </a:p>
            </p:txBody>
          </p:sp>
        </mc:Fallback>
      </mc:AlternateContent>
      <p:sp>
        <p:nvSpPr>
          <p:cNvPr id="2" name="TextBox 1"/>
          <p:cNvSpPr txBox="1"/>
          <p:nvPr/>
        </p:nvSpPr>
        <p:spPr>
          <a:xfrm>
            <a:off x="8400912" y="4769768"/>
            <a:ext cx="5322429" cy="523220"/>
          </a:xfrm>
          <a:prstGeom prst="rect">
            <a:avLst/>
          </a:prstGeom>
          <a:noFill/>
        </p:spPr>
        <p:txBody>
          <a:bodyPr wrap="square" rtlCol="0">
            <a:spAutoFit/>
          </a:bodyPr>
          <a:lstStyle/>
          <a:p>
            <a:r>
              <a:rPr lang="en-US" sz="2800" dirty="0" smtClean="0">
                <a:solidFill>
                  <a:schemeClr val="bg1"/>
                </a:solidFill>
                <a:latin typeface="Nevis" panose="02000800000000000000" pitchFamily="2" charset="0"/>
                <a:ea typeface="Cambria Math" panose="02040503050406030204" pitchFamily="18" charset="0"/>
              </a:rPr>
              <a:t>Speed Index:</a:t>
            </a:r>
            <a:endParaRPr lang="en-US" sz="2800" dirty="0"/>
          </a:p>
        </p:txBody>
      </p:sp>
    </p:spTree>
    <p:extLst>
      <p:ext uri="{BB962C8B-B14F-4D97-AF65-F5344CB8AC3E}">
        <p14:creationId xmlns:p14="http://schemas.microsoft.com/office/powerpoint/2010/main" val="30997224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641632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ular Callout 6"/>
          <p:cNvSpPr/>
          <p:nvPr/>
        </p:nvSpPr>
        <p:spPr bwMode="auto">
          <a:xfrm>
            <a:off x="12264008" y="4553744"/>
            <a:ext cx="3306205" cy="223224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Speed Index:</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1343 </a:t>
            </a:r>
            <a:r>
              <a:rPr lang="en-US" sz="6000" dirty="0" err="1" smtClean="0">
                <a:solidFill>
                  <a:schemeClr val="bg1">
                    <a:lumMod val="60000"/>
                    <a:lumOff val="40000"/>
                  </a:schemeClr>
                </a:solidFill>
                <a:latin typeface="Cambria Math" panose="02040503050406030204" pitchFamily="18" charset="0"/>
                <a:ea typeface="Cambria Math" panose="02040503050406030204" pitchFamily="18" charset="0"/>
              </a:rPr>
              <a:t>ms</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41218475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0" fmla="*/ 0 w 18827044"/>
              <a:gd name="connsiteY0" fmla="*/ 6682774 h 6682774"/>
              <a:gd name="connsiteX1" fmla="*/ 635000 w 18827044"/>
              <a:gd name="connsiteY1" fmla="*/ 6682774 h 6682774"/>
              <a:gd name="connsiteX2" fmla="*/ 914400 w 18827044"/>
              <a:gd name="connsiteY2" fmla="*/ 6162074 h 6682774"/>
              <a:gd name="connsiteX3" fmla="*/ 1206500 w 18827044"/>
              <a:gd name="connsiteY3" fmla="*/ 6162074 h 6682774"/>
              <a:gd name="connsiteX4" fmla="*/ 1511300 w 18827044"/>
              <a:gd name="connsiteY4" fmla="*/ 5082574 h 6682774"/>
              <a:gd name="connsiteX5" fmla="*/ 15951200 w 18827044"/>
              <a:gd name="connsiteY5" fmla="*/ 5082574 h 6682774"/>
              <a:gd name="connsiteX6" fmla="*/ 16205200 w 18827044"/>
              <a:gd name="connsiteY6" fmla="*/ 1107474 h 6682774"/>
              <a:gd name="connsiteX7" fmla="*/ 16941800 w 18827044"/>
              <a:gd name="connsiteY7" fmla="*/ 599474 h 6682774"/>
              <a:gd name="connsiteX8" fmla="*/ 17272000 w 18827044"/>
              <a:gd name="connsiteY8" fmla="*/ 599474 h 6682774"/>
              <a:gd name="connsiteX9" fmla="*/ 18719800 w 18827044"/>
              <a:gd name="connsiteY9" fmla="*/ 53374 h 6682774"/>
              <a:gd name="connsiteX10" fmla="*/ 18719800 w 18827044"/>
              <a:gd name="connsiteY10" fmla="*/ 15274 h 6682774"/>
              <a:gd name="connsiteX0" fmla="*/ 0 w 18725060"/>
              <a:gd name="connsiteY0" fmla="*/ 6642004 h 6642004"/>
              <a:gd name="connsiteX1" fmla="*/ 635000 w 18725060"/>
              <a:gd name="connsiteY1" fmla="*/ 6642004 h 6642004"/>
              <a:gd name="connsiteX2" fmla="*/ 914400 w 18725060"/>
              <a:gd name="connsiteY2" fmla="*/ 6121304 h 6642004"/>
              <a:gd name="connsiteX3" fmla="*/ 1206500 w 18725060"/>
              <a:gd name="connsiteY3" fmla="*/ 6121304 h 6642004"/>
              <a:gd name="connsiteX4" fmla="*/ 1511300 w 18725060"/>
              <a:gd name="connsiteY4" fmla="*/ 5041804 h 6642004"/>
              <a:gd name="connsiteX5" fmla="*/ 15951200 w 18725060"/>
              <a:gd name="connsiteY5" fmla="*/ 5041804 h 6642004"/>
              <a:gd name="connsiteX6" fmla="*/ 16205200 w 18725060"/>
              <a:gd name="connsiteY6" fmla="*/ 1066704 h 6642004"/>
              <a:gd name="connsiteX7" fmla="*/ 16941800 w 18725060"/>
              <a:gd name="connsiteY7" fmla="*/ 558704 h 6642004"/>
              <a:gd name="connsiteX8" fmla="*/ 17272000 w 18725060"/>
              <a:gd name="connsiteY8" fmla="*/ 558704 h 6642004"/>
              <a:gd name="connsiteX9" fmla="*/ 18719800 w 18725060"/>
              <a:gd name="connsiteY9" fmla="*/ 12604 h 6642004"/>
              <a:gd name="connsiteX10" fmla="*/ 10820400 w 18725060"/>
              <a:gd name="connsiteY10" fmla="*/ 406304 h 6642004"/>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10820400 w 18719800"/>
              <a:gd name="connsiteY10" fmla="*/ 39370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11" fmla="*/ 0 w 18719800"/>
              <a:gd name="connsiteY1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lnTo>
                  <a:pt x="0" y="0"/>
                </a:lnTo>
                <a:lnTo>
                  <a:pt x="0" y="6629400"/>
                </a:lnTo>
                <a:close/>
              </a:path>
            </a:pathLst>
          </a:custGeom>
          <a:solidFill>
            <a:schemeClr val="accent4"/>
          </a:solid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8101850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0" fmla="*/ 0 w 18827044"/>
              <a:gd name="connsiteY0" fmla="*/ 6682774 h 6682774"/>
              <a:gd name="connsiteX1" fmla="*/ 635000 w 18827044"/>
              <a:gd name="connsiteY1" fmla="*/ 6682774 h 6682774"/>
              <a:gd name="connsiteX2" fmla="*/ 914400 w 18827044"/>
              <a:gd name="connsiteY2" fmla="*/ 6162074 h 6682774"/>
              <a:gd name="connsiteX3" fmla="*/ 1206500 w 18827044"/>
              <a:gd name="connsiteY3" fmla="*/ 6162074 h 6682774"/>
              <a:gd name="connsiteX4" fmla="*/ 1511300 w 18827044"/>
              <a:gd name="connsiteY4" fmla="*/ 5082574 h 6682774"/>
              <a:gd name="connsiteX5" fmla="*/ 15951200 w 18827044"/>
              <a:gd name="connsiteY5" fmla="*/ 5082574 h 6682774"/>
              <a:gd name="connsiteX6" fmla="*/ 16205200 w 18827044"/>
              <a:gd name="connsiteY6" fmla="*/ 1107474 h 6682774"/>
              <a:gd name="connsiteX7" fmla="*/ 16941800 w 18827044"/>
              <a:gd name="connsiteY7" fmla="*/ 599474 h 6682774"/>
              <a:gd name="connsiteX8" fmla="*/ 17272000 w 18827044"/>
              <a:gd name="connsiteY8" fmla="*/ 599474 h 6682774"/>
              <a:gd name="connsiteX9" fmla="*/ 18719800 w 18827044"/>
              <a:gd name="connsiteY9" fmla="*/ 53374 h 6682774"/>
              <a:gd name="connsiteX10" fmla="*/ 18719800 w 18827044"/>
              <a:gd name="connsiteY10" fmla="*/ 15274 h 6682774"/>
              <a:gd name="connsiteX0" fmla="*/ 0 w 18725060"/>
              <a:gd name="connsiteY0" fmla="*/ 6642004 h 6642004"/>
              <a:gd name="connsiteX1" fmla="*/ 635000 w 18725060"/>
              <a:gd name="connsiteY1" fmla="*/ 6642004 h 6642004"/>
              <a:gd name="connsiteX2" fmla="*/ 914400 w 18725060"/>
              <a:gd name="connsiteY2" fmla="*/ 6121304 h 6642004"/>
              <a:gd name="connsiteX3" fmla="*/ 1206500 w 18725060"/>
              <a:gd name="connsiteY3" fmla="*/ 6121304 h 6642004"/>
              <a:gd name="connsiteX4" fmla="*/ 1511300 w 18725060"/>
              <a:gd name="connsiteY4" fmla="*/ 5041804 h 6642004"/>
              <a:gd name="connsiteX5" fmla="*/ 15951200 w 18725060"/>
              <a:gd name="connsiteY5" fmla="*/ 5041804 h 6642004"/>
              <a:gd name="connsiteX6" fmla="*/ 16205200 w 18725060"/>
              <a:gd name="connsiteY6" fmla="*/ 1066704 h 6642004"/>
              <a:gd name="connsiteX7" fmla="*/ 16941800 w 18725060"/>
              <a:gd name="connsiteY7" fmla="*/ 558704 h 6642004"/>
              <a:gd name="connsiteX8" fmla="*/ 17272000 w 18725060"/>
              <a:gd name="connsiteY8" fmla="*/ 558704 h 6642004"/>
              <a:gd name="connsiteX9" fmla="*/ 18719800 w 18725060"/>
              <a:gd name="connsiteY9" fmla="*/ 12604 h 6642004"/>
              <a:gd name="connsiteX10" fmla="*/ 10820400 w 18725060"/>
              <a:gd name="connsiteY10" fmla="*/ 406304 h 6642004"/>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10820400 w 18719800"/>
              <a:gd name="connsiteY10" fmla="*/ 39370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11" fmla="*/ 0 w 18719800"/>
              <a:gd name="connsiteY1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lnTo>
                  <a:pt x="0" y="0"/>
                </a:lnTo>
                <a:lnTo>
                  <a:pt x="0" y="6629400"/>
                </a:lnTo>
                <a:close/>
              </a:path>
            </a:pathLst>
          </a:custGeom>
          <a:solidFill>
            <a:schemeClr val="accent4"/>
          </a:solid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Rectangular Callout 7"/>
          <p:cNvSpPr/>
          <p:nvPr/>
        </p:nvSpPr>
        <p:spPr bwMode="auto">
          <a:xfrm>
            <a:off x="12264008" y="4553744"/>
            <a:ext cx="3306205" cy="223224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Speed Index:</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9177 </a:t>
            </a:r>
            <a:r>
              <a:rPr lang="en-US" sz="6000" dirty="0" err="1" smtClean="0">
                <a:solidFill>
                  <a:schemeClr val="bg1">
                    <a:lumMod val="60000"/>
                    <a:lumOff val="40000"/>
                  </a:schemeClr>
                </a:solidFill>
                <a:latin typeface="Cambria Math" panose="02040503050406030204" pitchFamily="18" charset="0"/>
                <a:ea typeface="Cambria Math" panose="02040503050406030204" pitchFamily="18" charset="0"/>
              </a:rPr>
              <a:t>ms</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13072693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OODA Loop</a:t>
            </a:r>
            <a:endParaRPr lang="en-US" dirty="0"/>
          </a:p>
        </p:txBody>
      </p:sp>
      <p:sp>
        <p:nvSpPr>
          <p:cNvPr id="3" name="Oval 2"/>
          <p:cNvSpPr/>
          <p:nvPr/>
        </p:nvSpPr>
        <p:spPr bwMode="auto">
          <a:xfrm>
            <a:off x="2258705" y="3329062"/>
            <a:ext cx="4177010" cy="4177010"/>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Text Placeholder 12"/>
          <p:cNvSpPr txBox="1">
            <a:spLocks/>
          </p:cNvSpPr>
          <p:nvPr/>
        </p:nvSpPr>
        <p:spPr>
          <a:xfrm>
            <a:off x="2439221"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chemeClr val="bg2"/>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OBSERVE</a:t>
            </a:r>
            <a:endParaRPr lang="en-US" kern="0" dirty="0"/>
          </a:p>
        </p:txBody>
      </p:sp>
      <p:sp>
        <p:nvSpPr>
          <p:cNvPr id="5" name="Text Placeholder 12"/>
          <p:cNvSpPr txBox="1">
            <a:spLocks/>
          </p:cNvSpPr>
          <p:nvPr/>
        </p:nvSpPr>
        <p:spPr>
          <a:xfrm>
            <a:off x="2196253"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1</a:t>
            </a:r>
          </a:p>
        </p:txBody>
      </p:sp>
      <p:sp>
        <p:nvSpPr>
          <p:cNvPr id="6" name="Text Placeholder 12"/>
          <p:cNvSpPr txBox="1">
            <a:spLocks/>
          </p:cNvSpPr>
          <p:nvPr/>
        </p:nvSpPr>
        <p:spPr>
          <a:xfrm>
            <a:off x="2196253"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Real User Metrics</a:t>
            </a:r>
            <a:endParaRPr lang="en-US" kern="0" dirty="0"/>
          </a:p>
        </p:txBody>
      </p:sp>
      <p:sp>
        <p:nvSpPr>
          <p:cNvPr id="7" name="Oval 6"/>
          <p:cNvSpPr/>
          <p:nvPr/>
        </p:nvSpPr>
        <p:spPr bwMode="auto">
          <a:xfrm>
            <a:off x="7529513" y="3329062"/>
            <a:ext cx="4177010" cy="4177010"/>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Text Placeholder 12"/>
          <p:cNvSpPr txBox="1">
            <a:spLocks/>
          </p:cNvSpPr>
          <p:nvPr/>
        </p:nvSpPr>
        <p:spPr>
          <a:xfrm>
            <a:off x="7767813"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ORIENT</a:t>
            </a:r>
            <a:endParaRPr lang="en-US" kern="0" dirty="0"/>
          </a:p>
        </p:txBody>
      </p:sp>
      <p:sp>
        <p:nvSpPr>
          <p:cNvPr id="9" name="Text Placeholder 12"/>
          <p:cNvSpPr txBox="1">
            <a:spLocks/>
          </p:cNvSpPr>
          <p:nvPr/>
        </p:nvSpPr>
        <p:spPr>
          <a:xfrm>
            <a:off x="7524845"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2</a:t>
            </a:r>
            <a:endParaRPr lang="en-US" dirty="0"/>
          </a:p>
        </p:txBody>
      </p:sp>
      <p:sp>
        <p:nvSpPr>
          <p:cNvPr id="10" name="Text Placeholder 12"/>
          <p:cNvSpPr txBox="1">
            <a:spLocks/>
          </p:cNvSpPr>
          <p:nvPr/>
        </p:nvSpPr>
        <p:spPr>
          <a:xfrm>
            <a:off x="7524845"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Synthetic Lab</a:t>
            </a:r>
            <a:endParaRPr lang="en-US" kern="0" dirty="0"/>
          </a:p>
        </p:txBody>
      </p:sp>
      <p:sp>
        <p:nvSpPr>
          <p:cNvPr id="11" name="Oval 10"/>
          <p:cNvSpPr/>
          <p:nvPr/>
        </p:nvSpPr>
        <p:spPr bwMode="auto">
          <a:xfrm>
            <a:off x="17943084" y="3329062"/>
            <a:ext cx="4177010" cy="4177010"/>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Text Placeholder 12"/>
          <p:cNvSpPr txBox="1">
            <a:spLocks/>
          </p:cNvSpPr>
          <p:nvPr/>
        </p:nvSpPr>
        <p:spPr>
          <a:xfrm>
            <a:off x="18123600"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chemeClr val="bg2"/>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solidFill>
                  <a:schemeClr val="tx1"/>
                </a:solidFill>
              </a:rPr>
              <a:t>ACT</a:t>
            </a:r>
            <a:endParaRPr lang="en-US" kern="0" dirty="0">
              <a:solidFill>
                <a:schemeClr val="tx1"/>
              </a:solidFill>
            </a:endParaRPr>
          </a:p>
        </p:txBody>
      </p:sp>
      <p:sp>
        <p:nvSpPr>
          <p:cNvPr id="13" name="Text Placeholder 12"/>
          <p:cNvSpPr txBox="1">
            <a:spLocks/>
          </p:cNvSpPr>
          <p:nvPr/>
        </p:nvSpPr>
        <p:spPr>
          <a:xfrm>
            <a:off x="17880632"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4</a:t>
            </a:r>
            <a:endParaRPr lang="en-US" dirty="0"/>
          </a:p>
        </p:txBody>
      </p:sp>
      <p:sp>
        <p:nvSpPr>
          <p:cNvPr id="14" name="Text Placeholder 12"/>
          <p:cNvSpPr txBox="1">
            <a:spLocks/>
          </p:cNvSpPr>
          <p:nvPr/>
        </p:nvSpPr>
        <p:spPr>
          <a:xfrm>
            <a:off x="17880632"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smtClean="0"/>
              <a:t>Click to edit Master text styles</a:t>
            </a:r>
            <a:endParaRPr lang="en-US" kern="0" dirty="0"/>
          </a:p>
        </p:txBody>
      </p:sp>
      <p:sp>
        <p:nvSpPr>
          <p:cNvPr id="15" name="Oval 14"/>
          <p:cNvSpPr/>
          <p:nvPr/>
        </p:nvSpPr>
        <p:spPr bwMode="auto">
          <a:xfrm>
            <a:off x="12718756" y="3329062"/>
            <a:ext cx="4177010" cy="4177010"/>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Text Placeholder 12"/>
          <p:cNvSpPr txBox="1">
            <a:spLocks/>
          </p:cNvSpPr>
          <p:nvPr/>
        </p:nvSpPr>
        <p:spPr>
          <a:xfrm>
            <a:off x="12939024"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DECIDE</a:t>
            </a:r>
            <a:endParaRPr lang="en-US" kern="0" dirty="0"/>
          </a:p>
        </p:txBody>
      </p:sp>
      <p:sp>
        <p:nvSpPr>
          <p:cNvPr id="17" name="Text Placeholder 12"/>
          <p:cNvSpPr txBox="1">
            <a:spLocks/>
          </p:cNvSpPr>
          <p:nvPr/>
        </p:nvSpPr>
        <p:spPr>
          <a:xfrm>
            <a:off x="12696056"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3</a:t>
            </a:r>
            <a:endParaRPr lang="en-US" dirty="0"/>
          </a:p>
        </p:txBody>
      </p:sp>
      <p:sp>
        <p:nvSpPr>
          <p:cNvPr id="18" name="Text Placeholder 12"/>
          <p:cNvSpPr txBox="1">
            <a:spLocks/>
          </p:cNvSpPr>
          <p:nvPr/>
        </p:nvSpPr>
        <p:spPr>
          <a:xfrm>
            <a:off x="12696056"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Click to edit Master text styles</a:t>
            </a:r>
            <a:endParaRPr lang="en-US" kern="0" dirty="0"/>
          </a:p>
        </p:txBody>
      </p:sp>
      <p:sp>
        <p:nvSpPr>
          <p:cNvPr id="19" name="Rectangle 18"/>
          <p:cNvSpPr/>
          <p:nvPr/>
        </p:nvSpPr>
        <p:spPr>
          <a:xfrm>
            <a:off x="6466919"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20" name="Rectangle 19"/>
          <p:cNvSpPr/>
          <p:nvPr/>
        </p:nvSpPr>
        <p:spPr>
          <a:xfrm>
            <a:off x="11692784"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21" name="Rectangle 20"/>
          <p:cNvSpPr/>
          <p:nvPr/>
        </p:nvSpPr>
        <p:spPr>
          <a:xfrm>
            <a:off x="16872520"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pic>
        <p:nvPicPr>
          <p:cNvPr id="22" name="Picture 21" descr="Man_White_Pri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392" y="5495591"/>
            <a:ext cx="2693084" cy="8203169"/>
          </a:xfrm>
          <a:prstGeom prst="rect">
            <a:avLst/>
          </a:prstGeom>
        </p:spPr>
      </p:pic>
      <p:sp>
        <p:nvSpPr>
          <p:cNvPr id="23" name="Oval 22"/>
          <p:cNvSpPr/>
          <p:nvPr/>
        </p:nvSpPr>
        <p:spPr bwMode="auto">
          <a:xfrm>
            <a:off x="1530683" y="5390809"/>
            <a:ext cx="221905" cy="22190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Oval 23"/>
          <p:cNvSpPr/>
          <p:nvPr/>
        </p:nvSpPr>
        <p:spPr bwMode="auto">
          <a:xfrm>
            <a:off x="1966864" y="4644251"/>
            <a:ext cx="704349" cy="704349"/>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7" name="TextBox 26"/>
          <p:cNvSpPr txBox="1"/>
          <p:nvPr/>
        </p:nvSpPr>
        <p:spPr>
          <a:xfrm>
            <a:off x="-1849560" y="10475818"/>
            <a:ext cx="6408712" cy="2646878"/>
          </a:xfrm>
          <a:prstGeom prst="rect">
            <a:avLst/>
          </a:prstGeom>
          <a:noFill/>
        </p:spPr>
        <p:txBody>
          <a:bodyPr wrap="square" rtlCol="0">
            <a:spAutoFit/>
          </a:bodyPr>
          <a:lstStyle/>
          <a:p>
            <a:r>
              <a:rPr lang="en-US" sz="16600" dirty="0" smtClean="0">
                <a:solidFill>
                  <a:schemeClr val="bg1">
                    <a:lumMod val="50000"/>
                    <a:alpha val="90000"/>
                  </a:schemeClr>
                </a:solidFill>
                <a:latin typeface="Adhesive Nr. Seven Banners" pitchFamily="2" charset="0"/>
              </a:rPr>
              <a:t>h</a:t>
            </a:r>
            <a:endParaRPr lang="en-US" sz="6600" dirty="0">
              <a:solidFill>
                <a:schemeClr val="bg1">
                  <a:lumMod val="50000"/>
                  <a:alpha val="90000"/>
                </a:schemeClr>
              </a:solidFill>
              <a:latin typeface="Adhesive Nr. Seven Banners" pitchFamily="2" charset="0"/>
            </a:endParaRPr>
          </a:p>
        </p:txBody>
      </p:sp>
      <p:sp>
        <p:nvSpPr>
          <p:cNvPr id="26" name="TextBox 25"/>
          <p:cNvSpPr txBox="1"/>
          <p:nvPr/>
        </p:nvSpPr>
        <p:spPr>
          <a:xfrm>
            <a:off x="-454168" y="11627946"/>
            <a:ext cx="3285128" cy="523220"/>
          </a:xfrm>
          <a:prstGeom prst="rect">
            <a:avLst/>
          </a:prstGeom>
          <a:noFill/>
        </p:spPr>
        <p:txBody>
          <a:bodyPr wrap="square" rtlCol="0">
            <a:spAutoFit/>
          </a:bodyPr>
          <a:lstStyle/>
          <a:p>
            <a:pPr algn="r"/>
            <a:r>
              <a:rPr lang="en-US" sz="2800" dirty="0" smtClean="0">
                <a:solidFill>
                  <a:schemeClr val="tx1"/>
                </a:solidFill>
                <a:latin typeface="nevis Bold" panose="02000800000000000000" pitchFamily="2" charset="0"/>
              </a:rPr>
              <a:t>Col. John Boyd</a:t>
            </a:r>
            <a:endParaRPr lang="en-US" sz="28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17794454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1108515237"/>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417912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1108515237"/>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3027934" y="6209928"/>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 name="Rectangular Callout 6"/>
          <p:cNvSpPr/>
          <p:nvPr/>
        </p:nvSpPr>
        <p:spPr bwMode="auto">
          <a:xfrm>
            <a:off x="14928304" y="6858000"/>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Average:</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16</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3510728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781661396"/>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779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781661396"/>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 name="Straight Connector 6"/>
          <p:cNvCxnSpPr/>
          <p:nvPr/>
        </p:nvCxnSpPr>
        <p:spPr bwMode="auto">
          <a:xfrm>
            <a:off x="3027934" y="6209928"/>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 name="Rectangular Callout 7"/>
          <p:cNvSpPr/>
          <p:nvPr/>
        </p:nvSpPr>
        <p:spPr bwMode="auto">
          <a:xfrm>
            <a:off x="14928304" y="6858000"/>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Average:</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16</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18719353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048770374"/>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3027934" y="5345832"/>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 name="Rectangular Callout 6"/>
          <p:cNvSpPr/>
          <p:nvPr/>
        </p:nvSpPr>
        <p:spPr bwMode="auto">
          <a:xfrm>
            <a:off x="15000312" y="5832132"/>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Median:</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19</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28638912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laceholder 2"/>
          <p:cNvGraphicFramePr>
            <a:graphicFrameLocks/>
          </p:cNvGraphicFramePr>
          <p:nvPr>
            <p:extLst>
              <p:ext uri="{D42A27DB-BD31-4B8C-83A1-F6EECF244321}">
                <p14:modId xmlns:p14="http://schemas.microsoft.com/office/powerpoint/2010/main" val="3284563639"/>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Average vs. Median</a:t>
            </a:r>
            <a:endParaRPr lang="en-US" dirty="0"/>
          </a:p>
        </p:txBody>
      </p:sp>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TextBox 4"/>
          <p:cNvSpPr txBox="1"/>
          <p:nvPr/>
        </p:nvSpPr>
        <p:spPr>
          <a:xfrm>
            <a:off x="274073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0</a:t>
            </a:r>
            <a:endParaRPr lang="en-US" sz="2000" dirty="0">
              <a:solidFill>
                <a:schemeClr val="tx1"/>
              </a:solidFill>
              <a:latin typeface="nevis Bold" panose="02000800000000000000" pitchFamily="2" charset="0"/>
            </a:endParaRPr>
          </a:p>
        </p:txBody>
      </p:sp>
      <p:sp>
        <p:nvSpPr>
          <p:cNvPr id="9" name="TextBox 8"/>
          <p:cNvSpPr txBox="1"/>
          <p:nvPr/>
        </p:nvSpPr>
        <p:spPr>
          <a:xfrm>
            <a:off x="584912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4</a:t>
            </a:r>
            <a:endParaRPr lang="en-US" sz="2000" dirty="0">
              <a:solidFill>
                <a:schemeClr val="tx1"/>
              </a:solidFill>
              <a:latin typeface="nevis Bold" panose="02000800000000000000" pitchFamily="2" charset="0"/>
            </a:endParaRPr>
          </a:p>
        </p:txBody>
      </p:sp>
      <p:sp>
        <p:nvSpPr>
          <p:cNvPr id="10" name="TextBox 9"/>
          <p:cNvSpPr txBox="1"/>
          <p:nvPr/>
        </p:nvSpPr>
        <p:spPr>
          <a:xfrm>
            <a:off x="8957519" y="11066402"/>
            <a:ext cx="576064" cy="400110"/>
          </a:xfrm>
          <a:prstGeom prst="rect">
            <a:avLst/>
          </a:prstGeom>
          <a:noFill/>
        </p:spPr>
        <p:txBody>
          <a:bodyPr wrap="square" rtlCol="0">
            <a:spAutoFit/>
          </a:bodyPr>
          <a:lstStyle/>
          <a:p>
            <a:r>
              <a:rPr lang="en-US" sz="2000" dirty="0">
                <a:solidFill>
                  <a:schemeClr val="tx1"/>
                </a:solidFill>
                <a:latin typeface="nevis Bold" panose="02000800000000000000" pitchFamily="2" charset="0"/>
              </a:rPr>
              <a:t>8</a:t>
            </a:r>
          </a:p>
        </p:txBody>
      </p:sp>
      <p:sp>
        <p:nvSpPr>
          <p:cNvPr id="11" name="TextBox 10"/>
          <p:cNvSpPr txBox="1"/>
          <p:nvPr/>
        </p:nvSpPr>
        <p:spPr>
          <a:xfrm>
            <a:off x="12065913"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12</a:t>
            </a:r>
            <a:endParaRPr lang="en-US" sz="2000" dirty="0">
              <a:solidFill>
                <a:schemeClr val="tx1"/>
              </a:solidFill>
              <a:latin typeface="nevis Bold" panose="02000800000000000000" pitchFamily="2" charset="0"/>
            </a:endParaRPr>
          </a:p>
        </p:txBody>
      </p:sp>
      <p:sp>
        <p:nvSpPr>
          <p:cNvPr id="12" name="TextBox 11"/>
          <p:cNvSpPr txBox="1"/>
          <p:nvPr/>
        </p:nvSpPr>
        <p:spPr>
          <a:xfrm>
            <a:off x="1828270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20</a:t>
            </a:r>
            <a:endParaRPr lang="en-US" sz="2000" dirty="0">
              <a:solidFill>
                <a:schemeClr val="tx1"/>
              </a:solidFill>
              <a:latin typeface="nevis Bold" panose="02000800000000000000" pitchFamily="2" charset="0"/>
            </a:endParaRPr>
          </a:p>
        </p:txBody>
      </p:sp>
      <p:sp>
        <p:nvSpPr>
          <p:cNvPr id="13" name="TextBox 12"/>
          <p:cNvSpPr txBox="1"/>
          <p:nvPr/>
        </p:nvSpPr>
        <p:spPr>
          <a:xfrm>
            <a:off x="2139109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24</a:t>
            </a:r>
            <a:endParaRPr lang="en-US" sz="2000" dirty="0">
              <a:solidFill>
                <a:schemeClr val="tx1"/>
              </a:solidFill>
              <a:latin typeface="nevis Bold" panose="02000800000000000000" pitchFamily="2" charset="0"/>
            </a:endParaRPr>
          </a:p>
        </p:txBody>
      </p:sp>
      <mc:AlternateContent xmlns:mc="http://schemas.openxmlformats.org/markup-compatibility/2006" xmlns:a14="http://schemas.microsoft.com/office/drawing/2010/main">
        <mc:Choice Requires="a14">
          <p:sp>
            <p:nvSpPr>
              <p:cNvPr id="14" name="Rectangular Callout 13"/>
              <p:cNvSpPr/>
              <p:nvPr/>
            </p:nvSpPr>
            <p:spPr bwMode="auto">
              <a:xfrm>
                <a:off x="8807624" y="4697760"/>
                <a:ext cx="6275454" cy="2304256"/>
              </a:xfrm>
              <a:prstGeom prst="wedgeRectCallout">
                <a:avLst>
                  <a:gd name="adj1" fmla="val 38796"/>
                  <a:gd name="adj2" fmla="val 72671"/>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1"/>
                    </a:solidFill>
                    <a:effectLst/>
                    <a:latin typeface="Nevis" panose="02000800000000000000" pitchFamily="2" charset="0"/>
                    <a:sym typeface="Gill Sans" charset="0"/>
                  </a:rPr>
                  <a:t>Sturges’ formula:</a:t>
                </a:r>
                <a:br>
                  <a:rPr kumimoji="0" lang="en-US" sz="2800" b="0" i="0" u="none" strike="noStrike" cap="none" normalizeH="0" baseline="0" dirty="0" smtClean="0">
                    <a:ln>
                      <a:noFill/>
                    </a:ln>
                    <a:solidFill>
                      <a:schemeClr val="bg1"/>
                    </a:solidFill>
                    <a:effectLst/>
                    <a:latin typeface="Nevis" panose="02000800000000000000" pitchFamily="2" charset="0"/>
                    <a:sym typeface="Gill Sans" charset="0"/>
                  </a:rPr>
                </a:br>
                <a14:m>
                  <m:oMathPara xmlns:m="http://schemas.openxmlformats.org/officeDocument/2006/math">
                    <m:oMathParaPr>
                      <m:jc m:val="centerGroup"/>
                    </m:oMathParaPr>
                    <m:oMath xmlns:m="http://schemas.openxmlformats.org/officeDocument/2006/math">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𝑘</m:t>
                      </m:r>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m:t>
                      </m:r>
                      <m:d>
                        <m:dPr>
                          <m:begChr m:val="⌈"/>
                          <m:endChr m:val="⌉"/>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dPr>
                        <m:e>
                          <m:func>
                            <m:funcPr>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funcPr>
                            <m:fName>
                              <m:sSub>
                                <m:sSubPr>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sSubPr>
                                <m:e>
                                  <m:r>
                                    <m:rPr>
                                      <m:sty m:val="p"/>
                                    </m:rPr>
                                    <a:rPr kumimoji="0" lang="en-US" sz="6000" b="0" i="0" u="none" strike="noStrike" cap="none" normalizeH="0" baseline="0" smtClean="0">
                                      <a:ln>
                                        <a:noFill/>
                                      </a:ln>
                                      <a:solidFill>
                                        <a:schemeClr val="bg1"/>
                                      </a:solidFill>
                                      <a:effectLst/>
                                      <a:latin typeface="Cambria Math" panose="02040503050406030204" pitchFamily="18" charset="0"/>
                                      <a:sym typeface="Gill Sans" charset="0"/>
                                    </a:rPr>
                                    <m:t>log</m:t>
                                  </m:r>
                                </m:e>
                                <m:sub>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2</m:t>
                                  </m:r>
                                </m:sub>
                              </m:sSub>
                            </m:fName>
                            <m:e>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𝑛</m:t>
                              </m:r>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+1</m:t>
                              </m:r>
                            </m:e>
                          </m:func>
                        </m:e>
                      </m:d>
                    </m:oMath>
                  </m:oMathPara>
                </a14:m>
                <a:endParaRPr kumimoji="0" lang="en-US" sz="11500" b="0" i="0" u="none" strike="noStrike" cap="none" normalizeH="0" baseline="0" dirty="0">
                  <a:ln>
                    <a:noFill/>
                  </a:ln>
                  <a:solidFill>
                    <a:schemeClr val="bg1"/>
                  </a:solidFill>
                  <a:effectLst/>
                  <a:latin typeface="Nevis" panose="02000800000000000000" pitchFamily="2" charset="0"/>
                  <a:sym typeface="Gill Sans" charset="0"/>
                </a:endParaRPr>
              </a:p>
            </p:txBody>
          </p:sp>
        </mc:Choice>
        <mc:Fallback xmlns="">
          <p:sp>
            <p:nvSpPr>
              <p:cNvPr id="14" name="Rectangular Callout 13"/>
              <p:cNvSpPr>
                <a:spLocks noRot="1" noChangeAspect="1" noMove="1" noResize="1" noEditPoints="1" noAdjustHandles="1" noChangeArrowheads="1" noChangeShapeType="1" noTextEdit="1"/>
              </p:cNvSpPr>
              <p:nvPr/>
            </p:nvSpPr>
            <p:spPr bwMode="auto">
              <a:xfrm>
                <a:off x="8807624" y="4697760"/>
                <a:ext cx="6275454" cy="2304256"/>
              </a:xfrm>
              <a:prstGeom prst="wedgeRectCallout">
                <a:avLst>
                  <a:gd name="adj1" fmla="val 38796"/>
                  <a:gd name="adj2" fmla="val 72671"/>
                </a:avLst>
              </a:prstGeom>
              <a:blipFill rotWithShape="0">
                <a:blip r:embed="rId4"/>
                <a:stretch>
                  <a:fillRect/>
                </a:stretch>
              </a:blipFill>
              <a:ln>
                <a:noFill/>
              </a:ln>
              <a:effectLst/>
              <a:extLst/>
            </p:spPr>
            <p:txBody>
              <a:bodyPr/>
              <a:lstStyle/>
              <a:p>
                <a:r>
                  <a:rPr lang="en-US">
                    <a:noFill/>
                  </a:rPr>
                  <a:t> </a:t>
                </a:r>
              </a:p>
            </p:txBody>
          </p:sp>
        </mc:Fallback>
      </mc:AlternateContent>
      <p:sp>
        <p:nvSpPr>
          <p:cNvPr id="15" name="TextBox 14"/>
          <p:cNvSpPr txBox="1"/>
          <p:nvPr/>
        </p:nvSpPr>
        <p:spPr>
          <a:xfrm>
            <a:off x="15174307"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16</a:t>
            </a:r>
            <a:endParaRPr lang="en-US" sz="20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32939540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1</a:t>
            </a:r>
            <a:endParaRPr lang="en-US" dirty="0"/>
          </a:p>
        </p:txBody>
      </p:sp>
      <p:sp>
        <p:nvSpPr>
          <p:cNvPr id="3" name="Title 2"/>
          <p:cNvSpPr>
            <a:spLocks noGrp="1"/>
          </p:cNvSpPr>
          <p:nvPr>
            <p:ph type="title"/>
          </p:nvPr>
        </p:nvSpPr>
        <p:spPr/>
        <p:txBody>
          <a:bodyPr/>
          <a:lstStyle/>
          <a:p>
            <a:r>
              <a:rPr lang="en-US" dirty="0" smtClean="0">
                <a:effectLst/>
              </a:rPr>
              <a:t>REAL</a:t>
            </a:r>
            <a:br>
              <a:rPr lang="en-US" dirty="0" smtClean="0">
                <a:effectLst/>
              </a:rPr>
            </a:br>
            <a:r>
              <a:rPr lang="en-US" dirty="0" smtClean="0">
                <a:effectLst/>
              </a:rPr>
              <a:t>USER</a:t>
            </a:r>
            <a:br>
              <a:rPr lang="en-US" dirty="0" smtClean="0">
                <a:effectLst/>
              </a:rPr>
            </a:br>
            <a:r>
              <a:rPr lang="en-US" dirty="0" smtClean="0">
                <a:effectLst/>
              </a:rPr>
              <a:t>METRICS</a:t>
            </a:r>
            <a:endParaRPr lang="en-US" dirty="0">
              <a:effectLst/>
            </a:endParaRPr>
          </a:p>
        </p:txBody>
      </p:sp>
    </p:spTree>
    <p:extLst>
      <p:ext uri="{BB962C8B-B14F-4D97-AF65-F5344CB8AC3E}">
        <p14:creationId xmlns:p14="http://schemas.microsoft.com/office/powerpoint/2010/main" val="13385193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1</a:t>
            </a:r>
            <a:endParaRPr lang="en-US" dirty="0"/>
          </a:p>
        </p:txBody>
      </p:sp>
      <p:sp>
        <p:nvSpPr>
          <p:cNvPr id="3" name="Title 2"/>
          <p:cNvSpPr>
            <a:spLocks noGrp="1"/>
          </p:cNvSpPr>
          <p:nvPr>
            <p:ph type="title"/>
          </p:nvPr>
        </p:nvSpPr>
        <p:spPr/>
        <p:txBody>
          <a:bodyPr/>
          <a:lstStyle/>
          <a:p>
            <a:r>
              <a:rPr lang="en-US" dirty="0" smtClean="0">
                <a:effectLst/>
              </a:rPr>
              <a:t>REAL</a:t>
            </a:r>
            <a:br>
              <a:rPr lang="en-US" dirty="0" smtClean="0">
                <a:effectLst/>
              </a:rPr>
            </a:br>
            <a:r>
              <a:rPr lang="en-US" dirty="0" smtClean="0">
                <a:effectLst/>
              </a:rPr>
              <a:t>USER</a:t>
            </a:r>
            <a:br>
              <a:rPr lang="en-US" dirty="0" smtClean="0">
                <a:effectLst/>
              </a:rPr>
            </a:br>
            <a:r>
              <a:rPr lang="en-US" dirty="0" smtClean="0">
                <a:effectLst/>
              </a:rPr>
              <a:t>METRICS</a:t>
            </a:r>
            <a:endParaRPr lang="en-US" dirty="0">
              <a:effectLst/>
            </a:endParaRPr>
          </a:p>
        </p:txBody>
      </p:sp>
      <p:sp>
        <p:nvSpPr>
          <p:cNvPr id="4" name="TextBox 3"/>
          <p:cNvSpPr txBox="1"/>
          <p:nvPr/>
        </p:nvSpPr>
        <p:spPr>
          <a:xfrm rot="900000">
            <a:off x="11354497" y="6622306"/>
            <a:ext cx="9764757" cy="5386090"/>
          </a:xfrm>
          <a:prstGeom prst="rect">
            <a:avLst/>
          </a:prstGeom>
          <a:noFill/>
        </p:spPr>
        <p:txBody>
          <a:bodyPr wrap="square" rtlCol="0">
            <a:spAutoFit/>
          </a:bodyPr>
          <a:lstStyle/>
          <a:p>
            <a:r>
              <a:rPr lang="en-US" sz="34400" dirty="0" smtClean="0">
                <a:latin typeface="Veneer Extras" panose="02000806000000000000" pitchFamily="50" charset="0"/>
              </a:rPr>
              <a:t>- </a:t>
            </a:r>
            <a:r>
              <a:rPr lang="en-US" sz="34400" dirty="0" smtClean="0">
                <a:latin typeface="Veneer Extras" panose="02000806000000000000" pitchFamily="50" charset="0"/>
              </a:rPr>
              <a:t> </a:t>
            </a:r>
            <a:r>
              <a:rPr lang="en-US" sz="34400" dirty="0" smtClean="0">
                <a:latin typeface="Veneer Extras" panose="02000806000000000000" pitchFamily="50" charset="0"/>
              </a:rPr>
              <a:t>+</a:t>
            </a:r>
            <a:endParaRPr lang="en-US" sz="34400" dirty="0">
              <a:latin typeface="Veneer Extras" panose="02000806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00000">
            <a:off x="14089913" y="7155829"/>
            <a:ext cx="4331822" cy="4319044"/>
          </a:xfrm>
          <a:prstGeom prst="rect">
            <a:avLst/>
          </a:prstGeom>
        </p:spPr>
      </p:pic>
      <p:sp>
        <p:nvSpPr>
          <p:cNvPr id="6" name="TextBox 5"/>
          <p:cNvSpPr txBox="1"/>
          <p:nvPr/>
        </p:nvSpPr>
        <p:spPr>
          <a:xfrm rot="900000">
            <a:off x="14451476" y="9585017"/>
            <a:ext cx="3080602" cy="1569660"/>
          </a:xfrm>
          <a:prstGeom prst="rect">
            <a:avLst/>
          </a:prstGeom>
          <a:noFill/>
        </p:spPr>
        <p:txBody>
          <a:bodyPr wrap="square" rtlCol="0">
            <a:prstTxWarp prst="textArchUp">
              <a:avLst/>
            </a:prstTxWarp>
            <a:spAutoFit/>
          </a:bodyPr>
          <a:lstStyle/>
          <a:p>
            <a:r>
              <a:rPr lang="en-US" sz="6000" dirty="0" smtClean="0">
                <a:solidFill>
                  <a:srgbClr val="141313"/>
                </a:solidFill>
                <a:latin typeface="Heavyweight" panose="00000400000000000000" pitchFamily="2" charset="0"/>
              </a:rPr>
              <a:t>works on </a:t>
            </a:r>
            <a:br>
              <a:rPr lang="en-US" sz="6000" dirty="0" smtClean="0">
                <a:solidFill>
                  <a:srgbClr val="141313"/>
                </a:solidFill>
                <a:latin typeface="Heavyweight" panose="00000400000000000000" pitchFamily="2" charset="0"/>
              </a:rPr>
            </a:br>
            <a:r>
              <a:rPr lang="en-US" sz="6000" dirty="0" smtClean="0">
                <a:solidFill>
                  <a:srgbClr val="141313"/>
                </a:solidFill>
                <a:latin typeface="Heavyweight" panose="00000400000000000000" pitchFamily="2" charset="0"/>
              </a:rPr>
              <a:t>my machine</a:t>
            </a:r>
            <a:endParaRPr lang="en-US" sz="6000" dirty="0">
              <a:solidFill>
                <a:srgbClr val="141313"/>
              </a:solidFill>
              <a:latin typeface="Heavyweight" panose="00000400000000000000" pitchFamily="2" charset="0"/>
            </a:endParaRPr>
          </a:p>
        </p:txBody>
      </p:sp>
    </p:spTree>
    <p:extLst>
      <p:ext uri="{BB962C8B-B14F-4D97-AF65-F5344CB8AC3E}">
        <p14:creationId xmlns:p14="http://schemas.microsoft.com/office/powerpoint/2010/main" val="20458313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0607824" y="2676224"/>
            <a:ext cx="2953917" cy="3154710"/>
          </a:xfrm>
          <a:prstGeom prst="rect">
            <a:avLst/>
          </a:prstGeom>
          <a:noFill/>
        </p:spPr>
        <p:txBody>
          <a:bodyPr wrap="square" rtlCol="0">
            <a:spAutoFit/>
          </a:bodyPr>
          <a:lstStyle/>
          <a:p>
            <a:r>
              <a:rPr lang="en-US" sz="19900" dirty="0" smtClean="0">
                <a:solidFill>
                  <a:schemeClr val="tx1">
                    <a:lumMod val="50000"/>
                  </a:schemeClr>
                </a:solidFill>
                <a:latin typeface="Heavyweight" panose="00000400000000000000" pitchFamily="2" charset="0"/>
              </a:rPr>
              <a:t>“</a:t>
            </a:r>
            <a:endParaRPr lang="en-US" sz="23900" dirty="0">
              <a:solidFill>
                <a:schemeClr val="tx1">
                  <a:lumMod val="50000"/>
                </a:schemeClr>
              </a:solidFill>
              <a:latin typeface="Heavyweight" panose="00000400000000000000" pitchFamily="2" charset="0"/>
            </a:endParaRPr>
          </a:p>
        </p:txBody>
      </p:sp>
      <p:sp>
        <p:nvSpPr>
          <p:cNvPr id="4" name="Title 3"/>
          <p:cNvSpPr>
            <a:spLocks noGrp="1"/>
          </p:cNvSpPr>
          <p:nvPr>
            <p:ph type="title"/>
          </p:nvPr>
        </p:nvSpPr>
        <p:spPr/>
        <p:txBody>
          <a:bodyPr/>
          <a:lstStyle/>
          <a:p>
            <a:r>
              <a:rPr lang="en-US" dirty="0" smtClean="0"/>
              <a:t>Web Performance Working Group</a:t>
            </a:r>
            <a:endParaRPr lang="en-US" dirty="0"/>
          </a:p>
        </p:txBody>
      </p:sp>
      <p:sp>
        <p:nvSpPr>
          <p:cNvPr id="7" name="Text Placeholder 6"/>
          <p:cNvSpPr>
            <a:spLocks noGrp="1"/>
          </p:cNvSpPr>
          <p:nvPr>
            <p:ph type="body" sz="quarter" idx="15"/>
          </p:nvPr>
        </p:nvSpPr>
        <p:spPr>
          <a:xfrm>
            <a:off x="11543929" y="3568984"/>
            <a:ext cx="9505056" cy="2232767"/>
          </a:xfrm>
          <a:prstGeom prst="rect">
            <a:avLst/>
          </a:prstGeom>
        </p:spPr>
        <p:txBody>
          <a:bodyPr>
            <a:noAutofit/>
          </a:bodyPr>
          <a:lstStyle/>
          <a:p>
            <a:r>
              <a:rPr lang="en-US" sz="2800" i="1" dirty="0" smtClean="0">
                <a:latin typeface="Nevis" panose="02000800000000000000" pitchFamily="2" charset="0"/>
              </a:rPr>
              <a:t>	The </a:t>
            </a:r>
            <a:r>
              <a:rPr lang="en-US" sz="2800" i="1" dirty="0">
                <a:latin typeface="Nevis" panose="02000800000000000000" pitchFamily="2" charset="0"/>
              </a:rPr>
              <a:t>mission of the Web Performance Working </a:t>
            </a:r>
            <a:r>
              <a:rPr lang="en-US" sz="2800" i="1" dirty="0" smtClean="0">
                <a:latin typeface="Nevis" panose="02000800000000000000" pitchFamily="2" charset="0"/>
              </a:rPr>
              <a:t>Group is </a:t>
            </a:r>
            <a:r>
              <a:rPr lang="en-US" sz="2800" i="1" dirty="0">
                <a:latin typeface="Nevis" panose="02000800000000000000" pitchFamily="2" charset="0"/>
              </a:rPr>
              <a:t>to provide methods to measure aspects of application performance of user agent features and APIs.</a:t>
            </a:r>
          </a:p>
        </p:txBody>
      </p:sp>
      <p:sp>
        <p:nvSpPr>
          <p:cNvPr id="10" name="Text Placeholder 9"/>
          <p:cNvSpPr>
            <a:spLocks noGrp="1"/>
          </p:cNvSpPr>
          <p:nvPr>
            <p:ph type="body" sz="quarter" idx="26"/>
          </p:nvPr>
        </p:nvSpPr>
        <p:spPr>
          <a:xfrm>
            <a:off x="11183888" y="6800849"/>
            <a:ext cx="3454795" cy="4161607"/>
          </a:xfrm>
        </p:spPr>
        <p:txBody>
          <a:bodyPr/>
          <a:lstStyle/>
          <a:p>
            <a:r>
              <a:rPr lang="en-US" dirty="0" smtClean="0">
                <a:latin typeface="Nevis" panose="02000800000000000000" pitchFamily="2" charset="0"/>
              </a:rPr>
              <a:t>Allows </a:t>
            </a:r>
            <a:r>
              <a:rPr lang="en-US" dirty="0">
                <a:latin typeface="Nevis" panose="02000800000000000000" pitchFamily="2" charset="0"/>
              </a:rPr>
              <a:t>JavaScript mechanisms to provide complete client-side latency measurements within applications</a:t>
            </a:r>
          </a:p>
        </p:txBody>
      </p:sp>
      <p:sp>
        <p:nvSpPr>
          <p:cNvPr id="12" name="Text Placeholder 11"/>
          <p:cNvSpPr>
            <a:spLocks noGrp="1"/>
          </p:cNvSpPr>
          <p:nvPr>
            <p:ph type="body" sz="quarter" idx="28"/>
          </p:nvPr>
        </p:nvSpPr>
        <p:spPr>
          <a:xfrm>
            <a:off x="15144942" y="6800849"/>
            <a:ext cx="3454795" cy="4161607"/>
          </a:xfrm>
        </p:spPr>
        <p:txBody>
          <a:bodyPr/>
          <a:lstStyle/>
          <a:p>
            <a:r>
              <a:rPr lang="en-US" dirty="0" smtClean="0">
                <a:latin typeface="Nevis" panose="02000800000000000000" pitchFamily="2" charset="0"/>
              </a:rPr>
              <a:t>Allow </a:t>
            </a:r>
            <a:r>
              <a:rPr lang="en-US" dirty="0">
                <a:latin typeface="Nevis" panose="02000800000000000000" pitchFamily="2" charset="0"/>
              </a:rPr>
              <a:t>JavaScript mechanisms to collect complete timing information related to resources on a document</a:t>
            </a:r>
          </a:p>
        </p:txBody>
      </p:sp>
      <p:sp>
        <p:nvSpPr>
          <p:cNvPr id="14" name="Text Placeholder 13"/>
          <p:cNvSpPr>
            <a:spLocks noGrp="1"/>
          </p:cNvSpPr>
          <p:nvPr>
            <p:ph type="body" sz="quarter" idx="30"/>
          </p:nvPr>
        </p:nvSpPr>
        <p:spPr>
          <a:xfrm>
            <a:off x="19106357" y="6800849"/>
            <a:ext cx="3454795" cy="4161607"/>
          </a:xfrm>
        </p:spPr>
        <p:txBody>
          <a:bodyPr/>
          <a:lstStyle/>
          <a:p>
            <a:r>
              <a:rPr lang="en-US" dirty="0" smtClean="0">
                <a:latin typeface="Nevis" panose="02000800000000000000" pitchFamily="2" charset="0"/>
              </a:rPr>
              <a:t>Expose </a:t>
            </a:r>
            <a:r>
              <a:rPr lang="en-US" dirty="0">
                <a:latin typeface="Nevis" panose="02000800000000000000" pitchFamily="2" charset="0"/>
              </a:rPr>
              <a:t>a high precision timestamp to developers so they can better measure the performance of their applications</a:t>
            </a:r>
          </a:p>
        </p:txBody>
      </p:sp>
      <p:sp>
        <p:nvSpPr>
          <p:cNvPr id="3" name="Text Placeholder 2"/>
          <p:cNvSpPr>
            <a:spLocks noGrp="1"/>
          </p:cNvSpPr>
          <p:nvPr>
            <p:ph type="body" sz="quarter" idx="31"/>
          </p:nvPr>
        </p:nvSpPr>
        <p:spPr>
          <a:xfrm>
            <a:off x="11615936" y="5916584"/>
            <a:ext cx="3024336" cy="835291"/>
          </a:xfrm>
          <a:prstGeom prst="rect">
            <a:avLst/>
          </a:prstGeom>
        </p:spPr>
        <p:txBody>
          <a:bodyPr/>
          <a:lstStyle/>
          <a:p>
            <a:r>
              <a:rPr lang="en-US" dirty="0" smtClean="0"/>
              <a:t>NAVIGATION</a:t>
            </a:r>
          </a:p>
        </p:txBody>
      </p:sp>
      <p:sp>
        <p:nvSpPr>
          <p:cNvPr id="11" name="Text Placeholder 10"/>
          <p:cNvSpPr>
            <a:spLocks noGrp="1"/>
          </p:cNvSpPr>
          <p:nvPr>
            <p:ph type="body" sz="quarter" idx="39"/>
          </p:nvPr>
        </p:nvSpPr>
        <p:spPr>
          <a:xfrm>
            <a:off x="19539019" y="5916584"/>
            <a:ext cx="3001170" cy="835291"/>
          </a:xfrm>
          <a:prstGeom prst="rect">
            <a:avLst/>
          </a:prstGeom>
        </p:spPr>
        <p:txBody>
          <a:bodyPr/>
          <a:lstStyle/>
          <a:p>
            <a:r>
              <a:rPr lang="en-US" dirty="0" smtClean="0"/>
              <a:t>USER </a:t>
            </a:r>
            <a:endParaRPr lang="en-US" dirty="0"/>
          </a:p>
        </p:txBody>
      </p:sp>
      <p:sp>
        <p:nvSpPr>
          <p:cNvPr id="13" name="Text Placeholder 12"/>
          <p:cNvSpPr>
            <a:spLocks noGrp="1"/>
          </p:cNvSpPr>
          <p:nvPr>
            <p:ph type="body" sz="quarter" idx="41"/>
          </p:nvPr>
        </p:nvSpPr>
        <p:spPr>
          <a:xfrm>
            <a:off x="15578579" y="5916584"/>
            <a:ext cx="3024336" cy="835291"/>
          </a:xfrm>
          <a:prstGeom prst="rect">
            <a:avLst/>
          </a:prstGeom>
        </p:spPr>
        <p:txBody>
          <a:bodyPr/>
          <a:lstStyle/>
          <a:p>
            <a:r>
              <a:rPr lang="en-US" dirty="0" smtClean="0"/>
              <a:t>RESOURCE</a:t>
            </a:r>
            <a:endParaRPr lang="en-US" dirty="0"/>
          </a:p>
        </p:txBody>
      </p:sp>
      <p:sp>
        <p:nvSpPr>
          <p:cNvPr id="9" name="Chart Placeholder 8"/>
          <p:cNvSpPr>
            <a:spLocks noGrp="1"/>
          </p:cNvSpPr>
          <p:nvPr>
            <p:ph type="chart" sz="quarter" idx="13"/>
          </p:nvPr>
        </p:nvSpPr>
        <p:spPr/>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792" y="3318971"/>
            <a:ext cx="8954750" cy="4763165"/>
          </a:xfrm>
          <a:prstGeom prst="rect">
            <a:avLst/>
          </a:prstGeom>
        </p:spPr>
      </p:pic>
      <p:cxnSp>
        <p:nvCxnSpPr>
          <p:cNvPr id="5" name="Straight Connector 4"/>
          <p:cNvCxnSpPr/>
          <p:nvPr/>
        </p:nvCxnSpPr>
        <p:spPr bwMode="auto">
          <a:xfrm>
            <a:off x="11255897" y="3569503"/>
            <a:ext cx="0" cy="1699009"/>
          </a:xfrm>
          <a:prstGeom prst="line">
            <a:avLst/>
          </a:prstGeom>
          <a:solidFill>
            <a:srgbClr val="ECB100"/>
          </a:solidFill>
          <a:ln w="63500">
            <a:solidFill>
              <a:schemeClr val="accent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Oval 19"/>
          <p:cNvSpPr/>
          <p:nvPr/>
        </p:nvSpPr>
        <p:spPr bwMode="auto">
          <a:xfrm>
            <a:off x="11162152" y="6348632"/>
            <a:ext cx="360040" cy="360040"/>
          </a:xfrm>
          <a:prstGeom prst="ellipse">
            <a:avLst/>
          </a:prstGeom>
          <a:solidFill>
            <a:schemeClr val="accent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tx2"/>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5146531" y="6348632"/>
            <a:ext cx="360040" cy="360040"/>
          </a:xfrm>
          <a:prstGeom prst="ellipse">
            <a:avLst/>
          </a:prstGeom>
          <a:solidFill>
            <a:schemeClr val="accent1"/>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9106971" y="6348632"/>
            <a:ext cx="360040" cy="360040"/>
          </a:xfrm>
          <a:prstGeom prst="ellipse">
            <a:avLst/>
          </a:prstGeom>
          <a:solidFill>
            <a:srgbClr val="A4452F"/>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7540080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40" name="Picture 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41" name="TextBox 40"/>
          <p:cNvSpPr txBox="1"/>
          <p:nvPr/>
        </p:nvSpPr>
        <p:spPr>
          <a:xfrm>
            <a:off x="685234"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9</a:t>
            </a:r>
            <a:endParaRPr lang="en-US" sz="4000" dirty="0">
              <a:solidFill>
                <a:schemeClr val="tx1"/>
              </a:solidFill>
              <a:latin typeface="Heavyweight" panose="00000400000000000000" pitchFamily="2" charset="0"/>
            </a:endParaRPr>
          </a:p>
        </p:txBody>
      </p:sp>
      <p:sp>
        <p:nvSpPr>
          <p:cNvPr id="42" name="TextBox 41"/>
          <p:cNvSpPr txBox="1"/>
          <p:nvPr/>
        </p:nvSpPr>
        <p:spPr>
          <a:xfrm>
            <a:off x="1824572"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6</a:t>
            </a:r>
          </a:p>
        </p:txBody>
      </p:sp>
      <p:sp>
        <p:nvSpPr>
          <p:cNvPr id="43" name="TextBox 42"/>
          <p:cNvSpPr txBox="1"/>
          <p:nvPr/>
        </p:nvSpPr>
        <p:spPr>
          <a:xfrm>
            <a:off x="3048708"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7</a:t>
            </a:r>
            <a:endParaRPr lang="en-US" sz="4000" dirty="0">
              <a:solidFill>
                <a:schemeClr val="tx1"/>
              </a:solidFill>
              <a:latin typeface="Heavyweight" panose="00000400000000000000" pitchFamily="2" charset="0"/>
            </a:endParaRPr>
          </a:p>
        </p:txBody>
      </p:sp>
      <p:sp>
        <p:nvSpPr>
          <p:cNvPr id="44" name="TextBox 43"/>
          <p:cNvSpPr txBox="1"/>
          <p:nvPr/>
        </p:nvSpPr>
        <p:spPr>
          <a:xfrm>
            <a:off x="4272844"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8</a:t>
            </a:r>
          </a:p>
        </p:txBody>
      </p:sp>
      <p:sp>
        <p:nvSpPr>
          <p:cNvPr id="2" name="TextBox 1"/>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39700534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0</a:t>
            </a:r>
            <a:endParaRPr lang="en-US" dirty="0"/>
          </a:p>
        </p:txBody>
      </p:sp>
      <p:sp>
        <p:nvSpPr>
          <p:cNvPr id="3" name="Title 2"/>
          <p:cNvSpPr>
            <a:spLocks noGrp="1"/>
          </p:cNvSpPr>
          <p:nvPr>
            <p:ph type="title"/>
          </p:nvPr>
        </p:nvSpPr>
        <p:spPr/>
        <p:txBody>
          <a:bodyPr/>
          <a:lstStyle/>
          <a:p>
            <a:r>
              <a:rPr lang="en-US" dirty="0" smtClean="0">
                <a:effectLst/>
              </a:rPr>
              <a:t>METRICS</a:t>
            </a:r>
            <a:endParaRPr lang="en-US" dirty="0">
              <a:effectLst/>
            </a:endParaRPr>
          </a:p>
        </p:txBody>
      </p:sp>
    </p:spTree>
    <p:extLst>
      <p:ext uri="{BB962C8B-B14F-4D97-AF65-F5344CB8AC3E}">
        <p14:creationId xmlns:p14="http://schemas.microsoft.com/office/powerpoint/2010/main" val="31512365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p:cNvSpPr txBox="1"/>
          <p:nvPr/>
        </p:nvSpPr>
        <p:spPr>
          <a:xfrm>
            <a:off x="14550" y="4278412"/>
            <a:ext cx="2067743" cy="35968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navigationStart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7" name="TextBox 36"/>
          <p:cNvSpPr txBox="1"/>
          <p:nvPr/>
        </p:nvSpPr>
        <p:spPr>
          <a:xfrm>
            <a:off x="169839" y="5161746"/>
            <a:ext cx="1722485" cy="400110"/>
          </a:xfrm>
          <a:prstGeom prst="rect">
            <a:avLst/>
          </a:prstGeom>
          <a:noFill/>
        </p:spPr>
        <p:txBody>
          <a:bodyPr wrap="square" rtlCol="0" anchor="t" anchorCtr="0">
            <a:spAutoFit/>
          </a:bodyPr>
          <a:lstStyle/>
          <a:p>
            <a:pPr algn="l"/>
            <a:r>
              <a:rPr lang="en-US" sz="2000" dirty="0" smtClean="0">
                <a:solidFill>
                  <a:schemeClr val="accent5"/>
                </a:solidFill>
                <a:latin typeface="Roboto" panose="02000000000000000000" pitchFamily="2" charset="0"/>
                <a:ea typeface="Roboto" panose="02000000000000000000" pitchFamily="2" charset="0"/>
              </a:rPr>
              <a:t>redirectStart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9" name="TextBox 38"/>
          <p:cNvSpPr txBox="1"/>
          <p:nvPr/>
        </p:nvSpPr>
        <p:spPr>
          <a:xfrm>
            <a:off x="3131197" y="5185644"/>
            <a:ext cx="1355947" cy="448220"/>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fetchStart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3" name="TextBox 42"/>
          <p:cNvSpPr txBox="1"/>
          <p:nvPr/>
        </p:nvSpPr>
        <p:spPr>
          <a:xfrm>
            <a:off x="1405314" y="9037290"/>
            <a:ext cx="1717902" cy="499340"/>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redirectEnd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6" name="TextBox 55"/>
          <p:cNvSpPr txBox="1"/>
          <p:nvPr/>
        </p:nvSpPr>
        <p:spPr>
          <a:xfrm>
            <a:off x="9088036" y="3689648"/>
            <a:ext cx="1972962" cy="485911"/>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connectStart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58" name="TextBox 57"/>
          <p:cNvSpPr txBox="1"/>
          <p:nvPr/>
        </p:nvSpPr>
        <p:spPr>
          <a:xfrm>
            <a:off x="6124278" y="5199951"/>
            <a:ext cx="2521050" cy="433913"/>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domainLookupStart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0" name="TextBox 59"/>
          <p:cNvSpPr txBox="1"/>
          <p:nvPr/>
        </p:nvSpPr>
        <p:spPr>
          <a:xfrm>
            <a:off x="6776886" y="9037808"/>
            <a:ext cx="2287646" cy="48448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domainLooupEnd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2" name="TextBox 61"/>
          <p:cNvSpPr txBox="1"/>
          <p:nvPr/>
        </p:nvSpPr>
        <p:spPr>
          <a:xfrm>
            <a:off x="10453150" y="9041100"/>
            <a:ext cx="1580320" cy="360433"/>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connectEnd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5" name="TextBox 64"/>
          <p:cNvSpPr txBox="1"/>
          <p:nvPr/>
        </p:nvSpPr>
        <p:spPr>
          <a:xfrm>
            <a:off x="10142376" y="4295917"/>
            <a:ext cx="3057736" cy="401843"/>
          </a:xfrm>
          <a:prstGeom prst="rect">
            <a:avLst/>
          </a:prstGeom>
          <a:noFill/>
        </p:spPr>
        <p:txBody>
          <a:bodyPr wrap="square" rtlCol="0" anchor="t" anchorCtr="0">
            <a:noAutofit/>
          </a:bodyPr>
          <a:lstStyle/>
          <a:p>
            <a:pPr algn="l"/>
            <a:r>
              <a:rPr lang="en-US" sz="2000" i="1" dirty="0" smtClean="0">
                <a:solidFill>
                  <a:schemeClr val="accent5"/>
                </a:solidFill>
                <a:latin typeface="Roboto" panose="02000000000000000000" pitchFamily="2" charset="0"/>
                <a:ea typeface="Roboto" panose="02000000000000000000" pitchFamily="2" charset="0"/>
              </a:rPr>
              <a:t>secureConnectionStart</a:t>
            </a:r>
          </a:p>
        </p:txBody>
      </p:sp>
      <p:sp>
        <p:nvSpPr>
          <p:cNvPr id="45" name="TextBox 44"/>
          <p:cNvSpPr txBox="1"/>
          <p:nvPr/>
        </p:nvSpPr>
        <p:spPr>
          <a:xfrm>
            <a:off x="12060606" y="5129808"/>
            <a:ext cx="1638800" cy="455067"/>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requestStart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8" name="TextBox 47"/>
          <p:cNvSpPr txBox="1"/>
          <p:nvPr/>
        </p:nvSpPr>
        <p:spPr>
          <a:xfrm>
            <a:off x="15146829" y="5159767"/>
            <a:ext cx="1821003" cy="46007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responseStart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0" name="TextBox 49"/>
          <p:cNvSpPr txBox="1"/>
          <p:nvPr/>
        </p:nvSpPr>
        <p:spPr>
          <a:xfrm>
            <a:off x="15109734" y="10736426"/>
            <a:ext cx="2093798" cy="426179"/>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unloadEventEnd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51" name="Straight Connector 50"/>
          <p:cNvCxnSpPr/>
          <p:nvPr/>
        </p:nvCxnSpPr>
        <p:spPr bwMode="auto">
          <a:xfrm>
            <a:off x="21218401" y="530296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2" name="TextBox 51"/>
          <p:cNvSpPr txBox="1"/>
          <p:nvPr/>
        </p:nvSpPr>
        <p:spPr>
          <a:xfrm>
            <a:off x="21220264" y="5240483"/>
            <a:ext cx="2261389" cy="360040"/>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loadEventStart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6" name="TextBox 65"/>
          <p:cNvSpPr txBox="1"/>
          <p:nvPr/>
        </p:nvSpPr>
        <p:spPr>
          <a:xfrm>
            <a:off x="18312680" y="4360347"/>
            <a:ext cx="1669365" cy="353959"/>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domLoading</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8" name="TextBox 67"/>
          <p:cNvSpPr txBox="1"/>
          <p:nvPr/>
        </p:nvSpPr>
        <p:spPr>
          <a:xfrm>
            <a:off x="18542610" y="5245858"/>
            <a:ext cx="1944216" cy="347087"/>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domInteractive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70" name="TextBox 69"/>
          <p:cNvSpPr txBox="1"/>
          <p:nvPr/>
        </p:nvSpPr>
        <p:spPr>
          <a:xfrm>
            <a:off x="18711387" y="10746432"/>
            <a:ext cx="4527657" cy="32877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domContentLoadedEventStart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73" name="TextBox 72"/>
          <p:cNvSpPr txBox="1"/>
          <p:nvPr/>
        </p:nvSpPr>
        <p:spPr>
          <a:xfrm>
            <a:off x="21932130" y="9047214"/>
            <a:ext cx="2261389" cy="331066"/>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loadEventEnd</a:t>
            </a:r>
            <a:endParaRPr lang="en-US" sz="2400" dirty="0" smtClean="0">
              <a:solidFill>
                <a:schemeClr val="accent5"/>
              </a:solidFill>
              <a:latin typeface="Roboto" panose="02000000000000000000" pitchFamily="2" charset="0"/>
              <a:ea typeface="Roboto" panose="02000000000000000000" pitchFamily="2" charset="0"/>
            </a:endParaRPr>
          </a:p>
        </p:txBody>
      </p:sp>
      <p:cxnSp>
        <p:nvCxnSpPr>
          <p:cNvPr id="74" name="Straight Connector 73"/>
          <p:cNvCxnSpPr/>
          <p:nvPr/>
        </p:nvCxnSpPr>
        <p:spPr bwMode="auto">
          <a:xfrm>
            <a:off x="24198286"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5" name="Straight Connector 74"/>
          <p:cNvCxnSpPr/>
          <p:nvPr/>
        </p:nvCxnSpPr>
        <p:spPr bwMode="auto">
          <a:xfrm>
            <a:off x="20767302" y="983963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6" name="TextBox 75"/>
          <p:cNvSpPr txBox="1"/>
          <p:nvPr/>
        </p:nvSpPr>
        <p:spPr>
          <a:xfrm>
            <a:off x="20772065" y="10204760"/>
            <a:ext cx="3589287" cy="32564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domContentLoadedEventEnd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77" name="Straight Connector 76"/>
          <p:cNvCxnSpPr/>
          <p:nvPr/>
        </p:nvCxnSpPr>
        <p:spPr bwMode="auto">
          <a:xfrm>
            <a:off x="18706061" y="9843669"/>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9" name="Straight Connector 78"/>
          <p:cNvCxnSpPr/>
          <p:nvPr/>
        </p:nvCxnSpPr>
        <p:spPr bwMode="auto">
          <a:xfrm>
            <a:off x="18528704" y="5299953"/>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0" name="Straight Connector 79"/>
          <p:cNvCxnSpPr/>
          <p:nvPr/>
        </p:nvCxnSpPr>
        <p:spPr bwMode="auto">
          <a:xfrm>
            <a:off x="18312680" y="4433881"/>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1" name="Straight Connector 80"/>
          <p:cNvCxnSpPr/>
          <p:nvPr/>
        </p:nvCxnSpPr>
        <p:spPr bwMode="auto">
          <a:xfrm>
            <a:off x="21219288" y="8693854"/>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2" name="TextBox 81"/>
          <p:cNvSpPr txBox="1"/>
          <p:nvPr/>
        </p:nvSpPr>
        <p:spPr>
          <a:xfrm>
            <a:off x="21221578" y="9594304"/>
            <a:ext cx="1843630" cy="32564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domComplete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85" name="TextBox 84"/>
          <p:cNvSpPr txBox="1"/>
          <p:nvPr/>
        </p:nvSpPr>
        <p:spPr>
          <a:xfrm>
            <a:off x="12905224" y="10185608"/>
            <a:ext cx="2239104" cy="426179"/>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unloadEventStart</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86" name="Straight Connector 85"/>
          <p:cNvCxnSpPr/>
          <p:nvPr/>
        </p:nvCxnSpPr>
        <p:spPr bwMode="auto">
          <a:xfrm>
            <a:off x="15151948" y="984598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7" name="Straight Connector 86"/>
          <p:cNvCxnSpPr/>
          <p:nvPr/>
        </p:nvCxnSpPr>
        <p:spPr bwMode="auto">
          <a:xfrm>
            <a:off x="12047984"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8" name="TextBox 87"/>
          <p:cNvSpPr txBox="1"/>
          <p:nvPr/>
        </p:nvSpPr>
        <p:spPr>
          <a:xfrm>
            <a:off x="16429424" y="4337720"/>
            <a:ext cx="1682472" cy="32564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responseEnd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91" name="Straight Connector 90"/>
          <p:cNvCxnSpPr/>
          <p:nvPr/>
        </p:nvCxnSpPr>
        <p:spPr bwMode="auto">
          <a:xfrm>
            <a:off x="15144328" y="530185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2" name="Straight Connector 91"/>
          <p:cNvCxnSpPr/>
          <p:nvPr/>
        </p:nvCxnSpPr>
        <p:spPr bwMode="auto">
          <a:xfrm>
            <a:off x="18111896" y="443258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12055127" y="5300015"/>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5" name="Straight Connector 94"/>
          <p:cNvCxnSpPr/>
          <p:nvPr/>
        </p:nvCxnSpPr>
        <p:spPr bwMode="auto">
          <a:xfrm>
            <a:off x="10132851"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6" name="Straight Connector 95"/>
          <p:cNvCxnSpPr/>
          <p:nvPr/>
        </p:nvCxnSpPr>
        <p:spPr bwMode="auto">
          <a:xfrm>
            <a:off x="9083600" y="3818850"/>
            <a:ext cx="0" cy="2128287"/>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8" name="Straight Connector 97"/>
          <p:cNvCxnSpPr/>
          <p:nvPr/>
        </p:nvCxnSpPr>
        <p:spPr bwMode="auto">
          <a:xfrm>
            <a:off x="9083600"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6117928"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0" name="Straight Connector 99"/>
          <p:cNvCxnSpPr/>
          <p:nvPr/>
        </p:nvCxnSpPr>
        <p:spPr bwMode="auto">
          <a:xfrm>
            <a:off x="3138042"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 name="Straight Connector 100"/>
          <p:cNvCxnSpPr/>
          <p:nvPr/>
        </p:nvCxnSpPr>
        <p:spPr bwMode="auto">
          <a:xfrm>
            <a:off x="3137025" y="8697031"/>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2" name="Straight Connector 101"/>
          <p:cNvCxnSpPr/>
          <p:nvPr/>
        </p:nvCxnSpPr>
        <p:spPr bwMode="auto">
          <a:xfrm>
            <a:off x="169839" y="5301200"/>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 name="Straight Connector 102"/>
          <p:cNvCxnSpPr/>
          <p:nvPr/>
        </p:nvCxnSpPr>
        <p:spPr bwMode="auto">
          <a:xfrm>
            <a:off x="13123"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4" name="Straight Connector 103"/>
          <p:cNvCxnSpPr/>
          <p:nvPr/>
        </p:nvCxnSpPr>
        <p:spPr bwMode="auto">
          <a:xfrm>
            <a:off x="17207160" y="9844236"/>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69" name="Picture 6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72" name="Picture 7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 name="TextBox 1"/>
          <p:cNvSpPr txBox="1"/>
          <p:nvPr/>
        </p:nvSpPr>
        <p:spPr>
          <a:xfrm>
            <a:off x="685234"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9</a:t>
            </a:r>
            <a:endParaRPr lang="en-US" sz="4000" dirty="0">
              <a:solidFill>
                <a:schemeClr val="tx1"/>
              </a:solidFill>
              <a:latin typeface="Heavyweight" panose="00000400000000000000" pitchFamily="2" charset="0"/>
            </a:endParaRPr>
          </a:p>
        </p:txBody>
      </p:sp>
      <p:sp>
        <p:nvSpPr>
          <p:cNvPr id="78" name="TextBox 77"/>
          <p:cNvSpPr txBox="1"/>
          <p:nvPr/>
        </p:nvSpPr>
        <p:spPr>
          <a:xfrm>
            <a:off x="1824572"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6</a:t>
            </a:r>
          </a:p>
        </p:txBody>
      </p:sp>
      <p:sp>
        <p:nvSpPr>
          <p:cNvPr id="83" name="TextBox 82"/>
          <p:cNvSpPr txBox="1"/>
          <p:nvPr/>
        </p:nvSpPr>
        <p:spPr>
          <a:xfrm>
            <a:off x="3048708"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7</a:t>
            </a:r>
            <a:endParaRPr lang="en-US" sz="4000" dirty="0">
              <a:solidFill>
                <a:schemeClr val="tx1"/>
              </a:solidFill>
              <a:latin typeface="Heavyweight" panose="00000400000000000000" pitchFamily="2" charset="0"/>
            </a:endParaRPr>
          </a:p>
        </p:txBody>
      </p:sp>
      <p:sp>
        <p:nvSpPr>
          <p:cNvPr id="84" name="TextBox 83"/>
          <p:cNvSpPr txBox="1"/>
          <p:nvPr/>
        </p:nvSpPr>
        <p:spPr>
          <a:xfrm>
            <a:off x="4272844"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8</a:t>
            </a:r>
          </a:p>
        </p:txBody>
      </p:sp>
    </p:spTree>
    <p:extLst>
      <p:ext uri="{BB962C8B-B14F-4D97-AF65-F5344CB8AC3E}">
        <p14:creationId xmlns:p14="http://schemas.microsoft.com/office/powerpoint/2010/main" val="31525351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 Timing</a:t>
            </a:r>
            <a:endParaRPr lang="en-US" dirty="0"/>
          </a:p>
        </p:txBody>
      </p:sp>
      <p:sp>
        <p:nvSpPr>
          <p:cNvPr id="8" name="Rectangle 7"/>
          <p:cNvSpPr/>
          <p:nvPr/>
        </p:nvSpPr>
        <p:spPr bwMode="auto">
          <a:xfrm>
            <a:off x="3191000"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173426"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8173426"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30" name="TextBox 29"/>
          <p:cNvSpPr txBox="1"/>
          <p:nvPr/>
        </p:nvSpPr>
        <p:spPr>
          <a:xfrm>
            <a:off x="3193380"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6164758"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9136136"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121092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50810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cxnSp>
        <p:nvCxnSpPr>
          <p:cNvPr id="24" name="Straight Connector 23"/>
          <p:cNvCxnSpPr/>
          <p:nvPr/>
        </p:nvCxnSpPr>
        <p:spPr bwMode="auto">
          <a:xfrm>
            <a:off x="913829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616247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12109672"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508105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0" name="TextBox 19"/>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22" name="TextBox 21"/>
          <p:cNvSpPr txBox="1"/>
          <p:nvPr/>
        </p:nvSpPr>
        <p:spPr>
          <a:xfrm>
            <a:off x="2902968" y="12978680"/>
            <a:ext cx="693161"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34</a:t>
            </a:r>
            <a:endParaRPr lang="en-US" sz="4000" dirty="0">
              <a:solidFill>
                <a:schemeClr val="tx1"/>
              </a:solidFill>
              <a:latin typeface="Heavyweight" panose="00000400000000000000" pitchFamily="2" charset="0"/>
            </a:endParaRPr>
          </a:p>
        </p:txBody>
      </p:sp>
      <p:sp>
        <p:nvSpPr>
          <p:cNvPr id="23" name="TextBox 22"/>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33719046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 Timing</a:t>
            </a:r>
            <a:endParaRPr lang="en-US" dirty="0"/>
          </a:p>
        </p:txBody>
      </p:sp>
      <p:sp>
        <p:nvSpPr>
          <p:cNvPr id="8" name="Rectangle 7"/>
          <p:cNvSpPr/>
          <p:nvPr/>
        </p:nvSpPr>
        <p:spPr bwMode="auto">
          <a:xfrm>
            <a:off x="3191000" y="5950655"/>
            <a:ext cx="1486185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173426" y="5950655"/>
            <a:ext cx="2971800"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8173426"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30" name="TextBox 29"/>
          <p:cNvSpPr txBox="1"/>
          <p:nvPr/>
        </p:nvSpPr>
        <p:spPr>
          <a:xfrm>
            <a:off x="3193380"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6164758"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9136136"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121092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50810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cxnSp>
        <p:nvCxnSpPr>
          <p:cNvPr id="24" name="Straight Connector 23"/>
          <p:cNvCxnSpPr/>
          <p:nvPr/>
        </p:nvCxnSpPr>
        <p:spPr bwMode="auto">
          <a:xfrm>
            <a:off x="913829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616247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12109672"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508105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p:cNvSpPr txBox="1"/>
          <p:nvPr/>
        </p:nvSpPr>
        <p:spPr>
          <a:xfrm>
            <a:off x="3191000" y="4278412"/>
            <a:ext cx="2067743" cy="35968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startTime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7" name="TextBox 36"/>
          <p:cNvSpPr txBox="1"/>
          <p:nvPr/>
        </p:nvSpPr>
        <p:spPr>
          <a:xfrm>
            <a:off x="3194175" y="5161746"/>
            <a:ext cx="1722485" cy="400110"/>
          </a:xfrm>
          <a:prstGeom prst="rect">
            <a:avLst/>
          </a:prstGeom>
          <a:noFill/>
        </p:spPr>
        <p:txBody>
          <a:bodyPr wrap="square" rtlCol="0" anchor="t" anchorCtr="0">
            <a:spAutoFit/>
          </a:bodyPr>
          <a:lstStyle/>
          <a:p>
            <a:pPr algn="l"/>
            <a:r>
              <a:rPr lang="en-US" sz="2000" dirty="0" smtClean="0">
                <a:solidFill>
                  <a:schemeClr val="accent5"/>
                </a:solidFill>
                <a:latin typeface="Roboto" panose="02000000000000000000" pitchFamily="2" charset="0"/>
                <a:ea typeface="Roboto" panose="02000000000000000000" pitchFamily="2" charset="0"/>
              </a:rPr>
              <a:t>redirectStart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9" name="TextBox 38"/>
          <p:cNvSpPr txBox="1"/>
          <p:nvPr/>
        </p:nvSpPr>
        <p:spPr>
          <a:xfrm>
            <a:off x="6155533" y="5185644"/>
            <a:ext cx="1355947" cy="448220"/>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fetchStart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3" name="TextBox 42"/>
          <p:cNvSpPr txBox="1"/>
          <p:nvPr/>
        </p:nvSpPr>
        <p:spPr>
          <a:xfrm>
            <a:off x="4429650" y="9037290"/>
            <a:ext cx="1717902" cy="499340"/>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redirectEnd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6" name="TextBox 55"/>
          <p:cNvSpPr txBox="1"/>
          <p:nvPr/>
        </p:nvSpPr>
        <p:spPr>
          <a:xfrm>
            <a:off x="12112372" y="3689648"/>
            <a:ext cx="1972962" cy="485911"/>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connectStart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58" name="TextBox 57"/>
          <p:cNvSpPr txBox="1"/>
          <p:nvPr/>
        </p:nvSpPr>
        <p:spPr>
          <a:xfrm>
            <a:off x="9148614" y="5199951"/>
            <a:ext cx="2521050" cy="433913"/>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domainLookupStart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0" name="TextBox 59"/>
          <p:cNvSpPr txBox="1"/>
          <p:nvPr/>
        </p:nvSpPr>
        <p:spPr>
          <a:xfrm>
            <a:off x="9801222" y="9037808"/>
            <a:ext cx="2287646" cy="48448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domainLooupEnd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2" name="TextBox 61"/>
          <p:cNvSpPr txBox="1"/>
          <p:nvPr/>
        </p:nvSpPr>
        <p:spPr>
          <a:xfrm>
            <a:off x="13477486" y="9041100"/>
            <a:ext cx="1580320" cy="360433"/>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connectEnd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5" name="TextBox 64"/>
          <p:cNvSpPr txBox="1"/>
          <p:nvPr/>
        </p:nvSpPr>
        <p:spPr>
          <a:xfrm>
            <a:off x="13166712" y="4295917"/>
            <a:ext cx="3057736" cy="401843"/>
          </a:xfrm>
          <a:prstGeom prst="rect">
            <a:avLst/>
          </a:prstGeom>
          <a:noFill/>
        </p:spPr>
        <p:txBody>
          <a:bodyPr wrap="square" rtlCol="0" anchor="t" anchorCtr="0">
            <a:noAutofit/>
          </a:bodyPr>
          <a:lstStyle/>
          <a:p>
            <a:pPr algn="l"/>
            <a:r>
              <a:rPr lang="en-US" sz="2000" i="1" dirty="0" smtClean="0">
                <a:solidFill>
                  <a:schemeClr val="accent5"/>
                </a:solidFill>
                <a:latin typeface="Roboto" panose="02000000000000000000" pitchFamily="2" charset="0"/>
                <a:ea typeface="Roboto" panose="02000000000000000000" pitchFamily="2" charset="0"/>
              </a:rPr>
              <a:t>secureConnectionStart</a:t>
            </a:r>
          </a:p>
        </p:txBody>
      </p:sp>
      <p:sp>
        <p:nvSpPr>
          <p:cNvPr id="45" name="TextBox 44"/>
          <p:cNvSpPr txBox="1"/>
          <p:nvPr/>
        </p:nvSpPr>
        <p:spPr>
          <a:xfrm>
            <a:off x="15084942" y="5129808"/>
            <a:ext cx="1638800" cy="455067"/>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requestStart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8" name="TextBox 47"/>
          <p:cNvSpPr txBox="1"/>
          <p:nvPr/>
        </p:nvSpPr>
        <p:spPr>
          <a:xfrm>
            <a:off x="18171165" y="5159767"/>
            <a:ext cx="1821003" cy="46007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responseStart</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86" name="Straight Connector 85"/>
          <p:cNvCxnSpPr/>
          <p:nvPr/>
        </p:nvCxnSpPr>
        <p:spPr bwMode="auto">
          <a:xfrm>
            <a:off x="21133905"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7" name="Straight Connector 86"/>
          <p:cNvCxnSpPr/>
          <p:nvPr/>
        </p:nvCxnSpPr>
        <p:spPr bwMode="auto">
          <a:xfrm>
            <a:off x="15072320"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8" name="TextBox 87"/>
          <p:cNvSpPr txBox="1"/>
          <p:nvPr/>
        </p:nvSpPr>
        <p:spPr>
          <a:xfrm>
            <a:off x="19438520" y="9052632"/>
            <a:ext cx="1682472" cy="32564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responseEnd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91" name="Straight Connector 90"/>
          <p:cNvCxnSpPr/>
          <p:nvPr/>
        </p:nvCxnSpPr>
        <p:spPr bwMode="auto">
          <a:xfrm>
            <a:off x="18168664" y="530185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15079463" y="5300015"/>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5" name="Straight Connector 94"/>
          <p:cNvCxnSpPr/>
          <p:nvPr/>
        </p:nvCxnSpPr>
        <p:spPr bwMode="auto">
          <a:xfrm>
            <a:off x="13157187"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6" name="Straight Connector 95"/>
          <p:cNvCxnSpPr/>
          <p:nvPr/>
        </p:nvCxnSpPr>
        <p:spPr bwMode="auto">
          <a:xfrm>
            <a:off x="12107936" y="3818850"/>
            <a:ext cx="0" cy="2128287"/>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8" name="Straight Connector 97"/>
          <p:cNvCxnSpPr/>
          <p:nvPr/>
        </p:nvCxnSpPr>
        <p:spPr bwMode="auto">
          <a:xfrm>
            <a:off x="12107936"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9142264"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0" name="Straight Connector 99"/>
          <p:cNvCxnSpPr/>
          <p:nvPr/>
        </p:nvCxnSpPr>
        <p:spPr bwMode="auto">
          <a:xfrm>
            <a:off x="6162378"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 name="Straight Connector 100"/>
          <p:cNvCxnSpPr/>
          <p:nvPr/>
        </p:nvCxnSpPr>
        <p:spPr bwMode="auto">
          <a:xfrm>
            <a:off x="6161361" y="8697031"/>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 name="Straight Connector 102"/>
          <p:cNvCxnSpPr/>
          <p:nvPr/>
        </p:nvCxnSpPr>
        <p:spPr bwMode="auto">
          <a:xfrm>
            <a:off x="3191000"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42" name="Picture 41"/>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44" name="TextBox 43"/>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46" name="TextBox 45"/>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47" name="TextBox 46"/>
          <p:cNvSpPr txBox="1"/>
          <p:nvPr/>
        </p:nvSpPr>
        <p:spPr>
          <a:xfrm>
            <a:off x="2902968" y="12978680"/>
            <a:ext cx="693161"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34</a:t>
            </a:r>
            <a:endParaRPr lang="en-US" sz="4000" dirty="0">
              <a:solidFill>
                <a:schemeClr val="tx1"/>
              </a:solidFill>
              <a:latin typeface="Heavyweight" panose="00000400000000000000" pitchFamily="2" charset="0"/>
            </a:endParaRPr>
          </a:p>
        </p:txBody>
      </p:sp>
    </p:spTree>
    <p:extLst>
      <p:ext uri="{BB962C8B-B14F-4D97-AF65-F5344CB8AC3E}">
        <p14:creationId xmlns:p14="http://schemas.microsoft.com/office/powerpoint/2010/main" val="22810396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User Timing</a:t>
            </a:r>
            <a:endParaRPr lang="en-US"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0" name="TextBox 19"/>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2" name="TextBox 1"/>
          <p:cNvSpPr txBox="1"/>
          <p:nvPr/>
        </p:nvSpPr>
        <p:spPr>
          <a:xfrm>
            <a:off x="3838330" y="3185592"/>
            <a:ext cx="16707339" cy="7540526"/>
          </a:xfrm>
          <a:prstGeom prst="rect">
            <a:avLst/>
          </a:prstGeom>
          <a:noFill/>
        </p:spPr>
        <p:txBody>
          <a:bodyPr wrap="square" rtlCol="0">
            <a:spAutoFit/>
          </a:bodyPr>
          <a:lstStyle/>
          <a:p>
            <a:pPr algn="l"/>
            <a:r>
              <a:rPr lang="en-US" sz="4400" b="1" dirty="0" err="1" smtClean="0">
                <a:solidFill>
                  <a:schemeClr val="tx1"/>
                </a:solidFill>
                <a:latin typeface="Consolas" panose="020B0609020204030204" pitchFamily="49" charset="0"/>
                <a:cs typeface="Consolas" panose="020B0609020204030204" pitchFamily="49" charset="0"/>
              </a:rPr>
              <a:t>twttr.ready</a:t>
            </a:r>
            <a:r>
              <a:rPr lang="en-US" sz="4400" b="1" dirty="0" smtClean="0">
                <a:solidFill>
                  <a:schemeClr val="tx1"/>
                </a:solidFill>
                <a:latin typeface="Consolas" panose="020B0609020204030204" pitchFamily="49" charset="0"/>
                <a:cs typeface="Consolas" panose="020B0609020204030204" pitchFamily="49" charset="0"/>
              </a:rPr>
              <a:t>(</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a:t>
            </a:r>
            <a:r>
              <a:rPr lang="en-US" sz="4400" b="1" dirty="0" err="1" smtClean="0">
                <a:solidFill>
                  <a:schemeClr val="tx1"/>
                </a:solidFill>
                <a:latin typeface="Consolas" panose="020B0609020204030204" pitchFamily="49" charset="0"/>
                <a:cs typeface="Consolas" panose="020B0609020204030204" pitchFamily="49" charset="0"/>
              </a:rPr>
              <a:t>twttr</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performance.mark</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a:t>
            </a:r>
            <a:r>
              <a:rPr lang="en-US" sz="4400" b="1" dirty="0" err="1">
                <a:solidFill>
                  <a:schemeClr val="accent1"/>
                </a:solidFill>
                <a:latin typeface="Consolas" panose="020B0609020204030204" pitchFamily="49" charset="0"/>
                <a:cs typeface="Consolas" panose="020B0609020204030204" pitchFamily="49" charset="0"/>
              </a:rPr>
              <a:t>twitter_ready</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a:t>
            </a:r>
          </a:p>
          <a:p>
            <a:pPr algn="l"/>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twttr.events.bind</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'rendered'</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 {</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performance.mark</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a:t>
            </a:r>
            <a:r>
              <a:rPr lang="en-US" sz="4400" b="1" dirty="0" err="1">
                <a:solidFill>
                  <a:schemeClr val="accent1"/>
                </a:solidFill>
                <a:latin typeface="Consolas" panose="020B0609020204030204" pitchFamily="49" charset="0"/>
                <a:cs typeface="Consolas" panose="020B0609020204030204" pitchFamily="49" charset="0"/>
              </a:rPr>
              <a:t>twitter_rendered</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a:t>
            </a:r>
          </a:p>
          <a:p>
            <a:pPr algn="l"/>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performance.measure</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a:t>
            </a:r>
            <a:r>
              <a:rPr lang="en-US" sz="4400" b="1" dirty="0" err="1">
                <a:solidFill>
                  <a:schemeClr val="accent1"/>
                </a:solidFill>
                <a:latin typeface="Consolas" panose="020B0609020204030204" pitchFamily="49" charset="0"/>
                <a:cs typeface="Consolas" panose="020B0609020204030204" pitchFamily="49" charset="0"/>
              </a:rPr>
              <a:t>twitter_render_time</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 </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err="1" smtClean="0">
                <a:solidFill>
                  <a:schemeClr val="accent1"/>
                </a:solidFill>
                <a:latin typeface="Consolas" panose="020B0609020204030204" pitchFamily="49" charset="0"/>
                <a:cs typeface="Consolas" panose="020B0609020204030204" pitchFamily="49" charset="0"/>
              </a:rPr>
              <a:t>twitter_ready</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 </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err="1" smtClean="0">
                <a:solidFill>
                  <a:schemeClr val="accent1"/>
                </a:solidFill>
                <a:latin typeface="Consolas" panose="020B0609020204030204" pitchFamily="49" charset="0"/>
                <a:cs typeface="Consolas" panose="020B0609020204030204" pitchFamily="49" charset="0"/>
              </a:rPr>
              <a:t>twitter_rendered</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p>
          <a:p>
            <a:pPr algn="l"/>
            <a:r>
              <a:rPr lang="en-US" sz="4400" b="1"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045091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Beacon</a:t>
            </a:r>
            <a:endParaRPr lang="en-US" dirty="0"/>
          </a:p>
        </p:txBody>
      </p:sp>
      <p:pic>
        <p:nvPicPr>
          <p:cNvPr id="15" name="Picture 1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39</a:t>
            </a:r>
            <a:endParaRPr lang="en-US" sz="4000" dirty="0">
              <a:solidFill>
                <a:schemeClr val="tx1"/>
              </a:solidFill>
              <a:latin typeface="Heavyweight" panose="00000400000000000000" pitchFamily="2" charset="0"/>
            </a:endParaRPr>
          </a:p>
        </p:txBody>
      </p:sp>
      <p:sp>
        <p:nvSpPr>
          <p:cNvPr id="9" name="TextBox 8"/>
          <p:cNvSpPr txBox="1"/>
          <p:nvPr/>
        </p:nvSpPr>
        <p:spPr>
          <a:xfrm>
            <a:off x="2902968"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31</a:t>
            </a:r>
            <a:endParaRPr lang="en-US" sz="4000" dirty="0">
              <a:solidFill>
                <a:schemeClr val="tx1"/>
              </a:solidFill>
              <a:latin typeface="Heavyweight" panose="00000400000000000000" pitchFamily="2" charset="0"/>
            </a:endParaRPr>
          </a:p>
        </p:txBody>
      </p:sp>
      <p:sp>
        <p:nvSpPr>
          <p:cNvPr id="10" name="TextBox 9"/>
          <p:cNvSpPr txBox="1"/>
          <p:nvPr/>
        </p:nvSpPr>
        <p:spPr>
          <a:xfrm>
            <a:off x="526704"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UC</a:t>
            </a:r>
            <a:endParaRPr lang="en-US" sz="4000" dirty="0">
              <a:solidFill>
                <a:schemeClr val="tx1"/>
              </a:solidFill>
              <a:latin typeface="Heavyweight" panose="00000400000000000000" pitchFamily="2" charset="0"/>
            </a:endParaRPr>
          </a:p>
        </p:txBody>
      </p:sp>
      <p:sp>
        <p:nvSpPr>
          <p:cNvPr id="11" name="TextBox 10"/>
          <p:cNvSpPr txBox="1"/>
          <p:nvPr/>
        </p:nvSpPr>
        <p:spPr>
          <a:xfrm>
            <a:off x="2405472" y="3689648"/>
            <a:ext cx="21222840" cy="6863417"/>
          </a:xfrm>
          <a:prstGeom prst="rect">
            <a:avLst/>
          </a:prstGeom>
          <a:noFill/>
        </p:spPr>
        <p:txBody>
          <a:bodyPr wrap="square" rtlCol="0">
            <a:spAutoFit/>
          </a:bodyPr>
          <a:lstStyle/>
          <a:p>
            <a:pPr algn="l"/>
            <a:r>
              <a:rPr lang="en-US" sz="4400" b="1" dirty="0">
                <a:solidFill>
                  <a:schemeClr val="tx1"/>
                </a:solidFill>
                <a:latin typeface="Consolas" panose="020B0609020204030204" pitchFamily="49" charset="0"/>
                <a:cs typeface="Consolas" panose="020B0609020204030204" pitchFamily="49" charset="0"/>
              </a:rPr>
              <a:t>window.addEventListener(</a:t>
            </a:r>
            <a:r>
              <a:rPr lang="en-US" sz="4400" b="1" dirty="0">
                <a:solidFill>
                  <a:schemeClr val="accent1"/>
                </a:solidFill>
                <a:latin typeface="Consolas" panose="020B0609020204030204" pitchFamily="49" charset="0"/>
                <a:cs typeface="Consolas" panose="020B0609020204030204" pitchFamily="49" charset="0"/>
              </a:rPr>
              <a:t>'unload'</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accent2"/>
                </a:solidFill>
                <a:latin typeface="Consolas" panose="020B0609020204030204" pitchFamily="49" charset="0"/>
                <a:cs typeface="Consolas" panose="020B0609020204030204" pitchFamily="49" charset="0"/>
              </a:rPr>
              <a:t>var</a:t>
            </a:r>
            <a:r>
              <a:rPr lang="en-US" sz="4400" b="1" dirty="0">
                <a:solidFill>
                  <a:schemeClr val="accent2"/>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rum = </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rgbClr val="92D050"/>
                </a:solidFill>
                <a:latin typeface="Consolas" panose="020B0609020204030204" pitchFamily="49" charset="0"/>
                <a:cs typeface="Consolas" panose="020B0609020204030204" pitchFamily="49" charset="0"/>
              </a:rPr>
              <a:t>// build up any beacon data</a:t>
            </a:r>
            <a:endParaRPr lang="en-US" sz="4400" b="1" dirty="0">
              <a:solidFill>
                <a:srgbClr val="92D050"/>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resources</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performance.getEntriesByType</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'resource</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marks</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performance.getEntriesByType</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'mark</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measures: </a:t>
            </a:r>
            <a:r>
              <a:rPr lang="en-US" sz="4400" b="1" dirty="0" err="1">
                <a:solidFill>
                  <a:schemeClr val="tx1"/>
                </a:solidFill>
                <a:latin typeface="Consolas" panose="020B0609020204030204" pitchFamily="49" charset="0"/>
                <a:cs typeface="Consolas" panose="020B0609020204030204" pitchFamily="49" charset="0"/>
              </a:rPr>
              <a:t>performance.getEntriesByType</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'measure'</a:t>
            </a:r>
            <a:r>
              <a:rPr lang="en-US" sz="4400" b="1" dirty="0">
                <a:solidFill>
                  <a:schemeClr val="tx1"/>
                </a:solidFill>
                <a:latin typeface="Consolas" panose="020B0609020204030204" pitchFamily="49" charset="0"/>
                <a:cs typeface="Consolas" panose="020B0609020204030204" pitchFamily="49" charset="0"/>
              </a:rPr>
              <a:t>)</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p>
          <a:p>
            <a:pPr algn="l"/>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err="1" smtClean="0">
                <a:solidFill>
                  <a:schemeClr val="tx1"/>
                </a:solidFill>
                <a:latin typeface="Consolas" panose="020B0609020204030204" pitchFamily="49" charset="0"/>
                <a:cs typeface="Consolas" panose="020B0609020204030204" pitchFamily="49" charset="0"/>
              </a:rPr>
              <a:t>navigator.sendBeacon</a:t>
            </a:r>
            <a:r>
              <a:rPr lang="en-US" sz="4400" b="1" dirty="0" smtClean="0">
                <a:solidFill>
                  <a:schemeClr val="tx1"/>
                </a:solidFill>
                <a:latin typeface="Consolas" panose="020B0609020204030204" pitchFamily="49" charset="0"/>
                <a:cs typeface="Consolas" panose="020B0609020204030204" pitchFamily="49" charset="0"/>
              </a:rPr>
              <a:t>(</a:t>
            </a:r>
            <a:r>
              <a:rPr lang="en-US" sz="4400" b="1" dirty="0" smtClean="0">
                <a:solidFill>
                  <a:schemeClr val="accent1"/>
                </a:solidFill>
                <a:latin typeface="Consolas" panose="020B0609020204030204" pitchFamily="49" charset="0"/>
                <a:cs typeface="Consolas" panose="020B0609020204030204" pitchFamily="49" charset="0"/>
              </a:rPr>
              <a:t>'/rum/submit'</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JSON.stringify</a:t>
            </a:r>
            <a:r>
              <a:rPr lang="en-US" sz="4400" b="1" dirty="0">
                <a:solidFill>
                  <a:schemeClr val="tx1"/>
                </a:solidFill>
                <a:latin typeface="Consolas" panose="020B0609020204030204" pitchFamily="49" charset="0"/>
                <a:cs typeface="Consolas" panose="020B0609020204030204" pitchFamily="49" charset="0"/>
              </a:rPr>
              <a:t>(rum)</a:t>
            </a:r>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818162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2</a:t>
            </a:r>
          </a:p>
        </p:txBody>
      </p:sp>
      <p:sp>
        <p:nvSpPr>
          <p:cNvPr id="3" name="Title 2"/>
          <p:cNvSpPr>
            <a:spLocks noGrp="1"/>
          </p:cNvSpPr>
          <p:nvPr>
            <p:ph type="title"/>
          </p:nvPr>
        </p:nvSpPr>
        <p:spPr/>
        <p:txBody>
          <a:bodyPr/>
          <a:lstStyle/>
          <a:p>
            <a:r>
              <a:rPr lang="en-US" dirty="0" smtClean="0">
                <a:effectLst/>
              </a:rPr>
              <a:t>SYNTHETIC</a:t>
            </a:r>
            <a:br>
              <a:rPr lang="en-US" dirty="0" smtClean="0">
                <a:effectLst/>
              </a:rPr>
            </a:br>
            <a:r>
              <a:rPr lang="en-US" dirty="0" smtClean="0">
                <a:effectLst/>
              </a:rPr>
              <a:t>TESTING</a:t>
            </a:r>
            <a:endParaRPr lang="en-US" dirty="0">
              <a:effectLst/>
            </a:endParaRPr>
          </a:p>
        </p:txBody>
      </p:sp>
    </p:spTree>
    <p:extLst>
      <p:ext uri="{BB962C8B-B14F-4D97-AF65-F5344CB8AC3E}">
        <p14:creationId xmlns:p14="http://schemas.microsoft.com/office/powerpoint/2010/main" val="12990148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iteMap_Print.png"/>
          <p:cNvPicPr>
            <a:picLocks noChangeAspect="1"/>
          </p:cNvPicPr>
          <p:nvPr/>
        </p:nvPicPr>
        <p:blipFill>
          <a:blip r:embed="rId2">
            <a:alphaModFix amt="33000"/>
            <a:extLst>
              <a:ext uri="{28A0092B-C50C-407E-A947-70E740481C1C}">
                <a14:useLocalDpi xmlns:a14="http://schemas.microsoft.com/office/drawing/2010/main" val="0"/>
              </a:ext>
            </a:extLst>
          </a:blip>
          <a:stretch>
            <a:fillRect/>
          </a:stretch>
        </p:blipFill>
        <p:spPr>
          <a:xfrm>
            <a:off x="-1007166" y="-2791072"/>
            <a:ext cx="25959030" cy="16273808"/>
          </a:xfrm>
          <a:prstGeom prst="rect">
            <a:avLst/>
          </a:prstGeom>
        </p:spPr>
      </p:pic>
      <p:sp>
        <p:nvSpPr>
          <p:cNvPr id="2" name="Title 1"/>
          <p:cNvSpPr>
            <a:spLocks noGrp="1"/>
          </p:cNvSpPr>
          <p:nvPr>
            <p:ph type="title"/>
          </p:nvPr>
        </p:nvSpPr>
        <p:spPr/>
        <p:txBody>
          <a:bodyPr/>
          <a:lstStyle/>
          <a:p>
            <a:r>
              <a:rPr lang="en-US" dirty="0" err="1" smtClean="0"/>
              <a:t>WebPagetest</a:t>
            </a:r>
            <a:r>
              <a:rPr lang="en-US" dirty="0" smtClean="0"/>
              <a:t> Locations</a:t>
            </a:r>
            <a:endParaRPr lang="en-US" dirty="0"/>
          </a:p>
        </p:txBody>
      </p:sp>
      <p:grpSp>
        <p:nvGrpSpPr>
          <p:cNvPr id="6" name="Group 5"/>
          <p:cNvGrpSpPr/>
          <p:nvPr/>
        </p:nvGrpSpPr>
        <p:grpSpPr>
          <a:xfrm>
            <a:off x="6071320" y="5342215"/>
            <a:ext cx="432048" cy="432536"/>
            <a:chOff x="7522838" y="5619260"/>
            <a:chExt cx="625356" cy="626062"/>
          </a:xfrm>
          <a:solidFill>
            <a:schemeClr val="accent2"/>
          </a:solidFill>
        </p:grpSpPr>
        <p:sp>
          <p:nvSpPr>
            <p:cNvPr id="7" name="Teardrop 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 name="Oval 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2" name="Group 31"/>
          <p:cNvGrpSpPr/>
          <p:nvPr/>
        </p:nvGrpSpPr>
        <p:grpSpPr>
          <a:xfrm>
            <a:off x="5855296" y="6065424"/>
            <a:ext cx="432048" cy="432536"/>
            <a:chOff x="7522838" y="5619260"/>
            <a:chExt cx="625356" cy="626062"/>
          </a:xfrm>
          <a:solidFill>
            <a:schemeClr val="accent2"/>
          </a:solidFill>
        </p:grpSpPr>
        <p:sp>
          <p:nvSpPr>
            <p:cNvPr id="33" name="Teardrop 3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34" name="Oval 3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5" name="Group 34"/>
          <p:cNvGrpSpPr/>
          <p:nvPr/>
        </p:nvGrpSpPr>
        <p:grpSpPr>
          <a:xfrm>
            <a:off x="5423248" y="4841776"/>
            <a:ext cx="432048" cy="432536"/>
            <a:chOff x="7522838" y="5619260"/>
            <a:chExt cx="625356" cy="626062"/>
          </a:xfrm>
          <a:solidFill>
            <a:schemeClr val="accent2"/>
          </a:solidFill>
        </p:grpSpPr>
        <p:sp>
          <p:nvSpPr>
            <p:cNvPr id="36" name="Teardrop 3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37" name="Oval 3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8" name="Group 37"/>
          <p:cNvGrpSpPr/>
          <p:nvPr/>
        </p:nvGrpSpPr>
        <p:grpSpPr>
          <a:xfrm>
            <a:off x="4559152" y="6137432"/>
            <a:ext cx="432048" cy="432536"/>
            <a:chOff x="7522838" y="5619260"/>
            <a:chExt cx="625356" cy="626062"/>
          </a:xfrm>
          <a:solidFill>
            <a:schemeClr val="accent2"/>
          </a:solidFill>
        </p:grpSpPr>
        <p:sp>
          <p:nvSpPr>
            <p:cNvPr id="39" name="Teardrop 3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0" name="Oval 3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1" name="Group 40"/>
          <p:cNvGrpSpPr/>
          <p:nvPr/>
        </p:nvGrpSpPr>
        <p:grpSpPr>
          <a:xfrm>
            <a:off x="2974976" y="4697760"/>
            <a:ext cx="432048" cy="432536"/>
            <a:chOff x="7522838" y="5619260"/>
            <a:chExt cx="625356" cy="626062"/>
          </a:xfrm>
          <a:solidFill>
            <a:schemeClr val="accent2"/>
          </a:solidFill>
        </p:grpSpPr>
        <p:sp>
          <p:nvSpPr>
            <p:cNvPr id="42" name="Teardrop 4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3" name="Oval 4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4" name="Group 43"/>
          <p:cNvGrpSpPr/>
          <p:nvPr/>
        </p:nvGrpSpPr>
        <p:grpSpPr>
          <a:xfrm>
            <a:off x="3191000" y="5345344"/>
            <a:ext cx="432048" cy="432536"/>
            <a:chOff x="7522838" y="5619260"/>
            <a:chExt cx="625356" cy="626062"/>
          </a:xfrm>
          <a:solidFill>
            <a:schemeClr val="accent2"/>
          </a:solidFill>
        </p:grpSpPr>
        <p:sp>
          <p:nvSpPr>
            <p:cNvPr id="45" name="Teardrop 4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7" name="Group 46"/>
          <p:cNvGrpSpPr/>
          <p:nvPr/>
        </p:nvGrpSpPr>
        <p:grpSpPr>
          <a:xfrm>
            <a:off x="3551040" y="5849400"/>
            <a:ext cx="432048" cy="432536"/>
            <a:chOff x="7522838" y="5619260"/>
            <a:chExt cx="625356" cy="626062"/>
          </a:xfrm>
          <a:solidFill>
            <a:schemeClr val="accent2"/>
          </a:solidFill>
        </p:grpSpPr>
        <p:sp>
          <p:nvSpPr>
            <p:cNvPr id="48" name="Teardrop 4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9" name="Oval 4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0" name="Group 49"/>
          <p:cNvGrpSpPr/>
          <p:nvPr/>
        </p:nvGrpSpPr>
        <p:grpSpPr>
          <a:xfrm>
            <a:off x="6575376" y="4625752"/>
            <a:ext cx="432048" cy="432536"/>
            <a:chOff x="7522838" y="5619260"/>
            <a:chExt cx="625356" cy="626062"/>
          </a:xfrm>
          <a:solidFill>
            <a:schemeClr val="accent2"/>
          </a:solidFill>
        </p:grpSpPr>
        <p:sp>
          <p:nvSpPr>
            <p:cNvPr id="51" name="Teardrop 5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2" name="Oval 5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3" name="Group 52"/>
          <p:cNvGrpSpPr/>
          <p:nvPr/>
        </p:nvGrpSpPr>
        <p:grpSpPr>
          <a:xfrm>
            <a:off x="5855296" y="4265224"/>
            <a:ext cx="432048" cy="432536"/>
            <a:chOff x="7522838" y="5619260"/>
            <a:chExt cx="625356" cy="626062"/>
          </a:xfrm>
          <a:solidFill>
            <a:schemeClr val="accent2"/>
          </a:solidFill>
        </p:grpSpPr>
        <p:sp>
          <p:nvSpPr>
            <p:cNvPr id="54" name="Teardrop 5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5" name="Oval 5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7" name="Group 56"/>
          <p:cNvGrpSpPr/>
          <p:nvPr/>
        </p:nvGrpSpPr>
        <p:grpSpPr>
          <a:xfrm>
            <a:off x="7367464" y="10746432"/>
            <a:ext cx="432048" cy="432536"/>
            <a:chOff x="7522838" y="5619260"/>
            <a:chExt cx="625356" cy="626062"/>
          </a:xfrm>
          <a:solidFill>
            <a:schemeClr val="accent2"/>
          </a:solidFill>
        </p:grpSpPr>
        <p:sp>
          <p:nvSpPr>
            <p:cNvPr id="58" name="Teardrop 5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9" name="Oval 5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0" name="Group 59"/>
          <p:cNvGrpSpPr/>
          <p:nvPr/>
        </p:nvGrpSpPr>
        <p:grpSpPr>
          <a:xfrm>
            <a:off x="8231560" y="9593816"/>
            <a:ext cx="432048" cy="432536"/>
            <a:chOff x="7522838" y="5619260"/>
            <a:chExt cx="625356" cy="626062"/>
          </a:xfrm>
          <a:solidFill>
            <a:schemeClr val="accent2"/>
          </a:solidFill>
        </p:grpSpPr>
        <p:sp>
          <p:nvSpPr>
            <p:cNvPr id="61" name="Teardrop 6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2" name="Oval 6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3" name="Group 62"/>
          <p:cNvGrpSpPr/>
          <p:nvPr/>
        </p:nvGrpSpPr>
        <p:grpSpPr>
          <a:xfrm>
            <a:off x="10895856" y="3617152"/>
            <a:ext cx="432048" cy="432536"/>
            <a:chOff x="7522838" y="5619260"/>
            <a:chExt cx="625356" cy="626062"/>
          </a:xfrm>
          <a:solidFill>
            <a:schemeClr val="accent2"/>
          </a:solidFill>
        </p:grpSpPr>
        <p:sp>
          <p:nvSpPr>
            <p:cNvPr id="64" name="Teardrop 6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5" name="Oval 6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6" name="Group 65"/>
          <p:cNvGrpSpPr/>
          <p:nvPr/>
        </p:nvGrpSpPr>
        <p:grpSpPr>
          <a:xfrm>
            <a:off x="11255896" y="3833664"/>
            <a:ext cx="432048" cy="432536"/>
            <a:chOff x="7522838" y="5619260"/>
            <a:chExt cx="625356" cy="626062"/>
          </a:xfrm>
          <a:solidFill>
            <a:schemeClr val="accent2"/>
          </a:solidFill>
        </p:grpSpPr>
        <p:sp>
          <p:nvSpPr>
            <p:cNvPr id="67" name="Teardrop 6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8" name="Oval 6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oup 68"/>
          <p:cNvGrpSpPr/>
          <p:nvPr/>
        </p:nvGrpSpPr>
        <p:grpSpPr>
          <a:xfrm>
            <a:off x="11687944" y="4409240"/>
            <a:ext cx="432048" cy="432536"/>
            <a:chOff x="7522838" y="5619260"/>
            <a:chExt cx="625356" cy="626062"/>
          </a:xfrm>
          <a:solidFill>
            <a:schemeClr val="accent2"/>
          </a:solidFill>
        </p:grpSpPr>
        <p:sp>
          <p:nvSpPr>
            <p:cNvPr id="70" name="Teardrop 69"/>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1" name="Oval 70"/>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2" name="Group 71"/>
          <p:cNvGrpSpPr/>
          <p:nvPr/>
        </p:nvGrpSpPr>
        <p:grpSpPr>
          <a:xfrm>
            <a:off x="11903968" y="3689648"/>
            <a:ext cx="432048" cy="432536"/>
            <a:chOff x="7522838" y="5619260"/>
            <a:chExt cx="625356" cy="626062"/>
          </a:xfrm>
          <a:solidFill>
            <a:schemeClr val="accent2"/>
          </a:solidFill>
        </p:grpSpPr>
        <p:sp>
          <p:nvSpPr>
            <p:cNvPr id="73" name="Teardrop 7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4" name="Oval 7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5" name="Group 74"/>
          <p:cNvGrpSpPr/>
          <p:nvPr/>
        </p:nvGrpSpPr>
        <p:grpSpPr>
          <a:xfrm>
            <a:off x="12159145" y="4501556"/>
            <a:ext cx="432048" cy="432536"/>
            <a:chOff x="7522838" y="5619260"/>
            <a:chExt cx="625356" cy="626062"/>
          </a:xfrm>
          <a:solidFill>
            <a:schemeClr val="accent2"/>
          </a:solidFill>
        </p:grpSpPr>
        <p:sp>
          <p:nvSpPr>
            <p:cNvPr id="76" name="Teardrop 7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7" name="Oval 7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8" name="Group 77"/>
          <p:cNvGrpSpPr/>
          <p:nvPr/>
        </p:nvGrpSpPr>
        <p:grpSpPr>
          <a:xfrm>
            <a:off x="12414322" y="3905672"/>
            <a:ext cx="432048" cy="432536"/>
            <a:chOff x="7522838" y="5619260"/>
            <a:chExt cx="625356" cy="626062"/>
          </a:xfrm>
          <a:solidFill>
            <a:schemeClr val="accent2"/>
          </a:solidFill>
        </p:grpSpPr>
        <p:sp>
          <p:nvSpPr>
            <p:cNvPr id="79" name="Teardrop 7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0" name="Oval 7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1" name="Group 80"/>
          <p:cNvGrpSpPr/>
          <p:nvPr/>
        </p:nvGrpSpPr>
        <p:grpSpPr>
          <a:xfrm>
            <a:off x="12669499" y="4481248"/>
            <a:ext cx="432048" cy="432536"/>
            <a:chOff x="7522838" y="5619260"/>
            <a:chExt cx="625356" cy="626062"/>
          </a:xfrm>
          <a:solidFill>
            <a:schemeClr val="accent2"/>
          </a:solidFill>
        </p:grpSpPr>
        <p:sp>
          <p:nvSpPr>
            <p:cNvPr id="82" name="Teardrop 8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3" name="Oval 8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4" name="Group 83"/>
          <p:cNvGrpSpPr/>
          <p:nvPr/>
        </p:nvGrpSpPr>
        <p:grpSpPr>
          <a:xfrm>
            <a:off x="12408024" y="3401128"/>
            <a:ext cx="432048" cy="432536"/>
            <a:chOff x="7522838" y="5619260"/>
            <a:chExt cx="625356" cy="626062"/>
          </a:xfrm>
          <a:solidFill>
            <a:schemeClr val="accent2"/>
          </a:solidFill>
        </p:grpSpPr>
        <p:sp>
          <p:nvSpPr>
            <p:cNvPr id="85" name="Teardrop 8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6" name="Oval 8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7" name="Group 86"/>
          <p:cNvGrpSpPr/>
          <p:nvPr/>
        </p:nvGrpSpPr>
        <p:grpSpPr>
          <a:xfrm>
            <a:off x="12552040" y="2897560"/>
            <a:ext cx="432048" cy="432536"/>
            <a:chOff x="7522838" y="5619260"/>
            <a:chExt cx="625356" cy="626062"/>
          </a:xfrm>
          <a:solidFill>
            <a:schemeClr val="accent2"/>
          </a:solidFill>
        </p:grpSpPr>
        <p:sp>
          <p:nvSpPr>
            <p:cNvPr id="88" name="Teardrop 8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9" name="Oval 8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0" name="Group 89"/>
          <p:cNvGrpSpPr/>
          <p:nvPr/>
        </p:nvGrpSpPr>
        <p:grpSpPr>
          <a:xfrm>
            <a:off x="13920192" y="5705872"/>
            <a:ext cx="432048" cy="432536"/>
            <a:chOff x="7522838" y="5619260"/>
            <a:chExt cx="625356" cy="626062"/>
          </a:xfrm>
          <a:solidFill>
            <a:schemeClr val="accent2"/>
          </a:solidFill>
        </p:grpSpPr>
        <p:sp>
          <p:nvSpPr>
            <p:cNvPr id="91" name="Teardrop 9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2" name="Oval 9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3" name="Group 92"/>
          <p:cNvGrpSpPr/>
          <p:nvPr/>
        </p:nvGrpSpPr>
        <p:grpSpPr>
          <a:xfrm>
            <a:off x="14061592" y="3658171"/>
            <a:ext cx="432048" cy="432536"/>
            <a:chOff x="7522838" y="5619260"/>
            <a:chExt cx="625356" cy="626062"/>
          </a:xfrm>
          <a:solidFill>
            <a:schemeClr val="accent2"/>
          </a:solidFill>
        </p:grpSpPr>
        <p:sp>
          <p:nvSpPr>
            <p:cNvPr id="94" name="Teardrop 9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5" name="Oval 9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6" name="Group 95"/>
          <p:cNvGrpSpPr/>
          <p:nvPr/>
        </p:nvGrpSpPr>
        <p:grpSpPr>
          <a:xfrm>
            <a:off x="13399765" y="2780359"/>
            <a:ext cx="432048" cy="432536"/>
            <a:chOff x="7522838" y="5619260"/>
            <a:chExt cx="625356" cy="626062"/>
          </a:xfrm>
          <a:solidFill>
            <a:schemeClr val="accent2"/>
          </a:solidFill>
        </p:grpSpPr>
        <p:sp>
          <p:nvSpPr>
            <p:cNvPr id="97" name="Teardrop 9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8" name="Oval 9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9" name="Group 98"/>
          <p:cNvGrpSpPr/>
          <p:nvPr/>
        </p:nvGrpSpPr>
        <p:grpSpPr>
          <a:xfrm>
            <a:off x="16584488" y="6443109"/>
            <a:ext cx="432048" cy="432536"/>
            <a:chOff x="7522838" y="5619260"/>
            <a:chExt cx="625356" cy="626062"/>
          </a:xfrm>
          <a:solidFill>
            <a:schemeClr val="accent2"/>
          </a:solidFill>
        </p:grpSpPr>
        <p:sp>
          <p:nvSpPr>
            <p:cNvPr id="100" name="Teardrop 99"/>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1" name="Oval 100"/>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2" name="Group 101"/>
          <p:cNvGrpSpPr/>
          <p:nvPr/>
        </p:nvGrpSpPr>
        <p:grpSpPr>
          <a:xfrm>
            <a:off x="18528704" y="8010128"/>
            <a:ext cx="432048" cy="432536"/>
            <a:chOff x="7522838" y="5619260"/>
            <a:chExt cx="625356" cy="626062"/>
          </a:xfrm>
          <a:solidFill>
            <a:schemeClr val="accent2"/>
          </a:solidFill>
        </p:grpSpPr>
        <p:sp>
          <p:nvSpPr>
            <p:cNvPr id="103" name="Teardrop 10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4" name="Oval 10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5" name="Group 104"/>
          <p:cNvGrpSpPr/>
          <p:nvPr/>
        </p:nvGrpSpPr>
        <p:grpSpPr>
          <a:xfrm>
            <a:off x="18439051" y="6083360"/>
            <a:ext cx="432048" cy="432536"/>
            <a:chOff x="7522838" y="5619260"/>
            <a:chExt cx="625356" cy="626062"/>
          </a:xfrm>
          <a:solidFill>
            <a:schemeClr val="accent2"/>
          </a:solidFill>
        </p:grpSpPr>
        <p:sp>
          <p:nvSpPr>
            <p:cNvPr id="106" name="Teardrop 10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7" name="Oval 10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8" name="Group 107"/>
          <p:cNvGrpSpPr/>
          <p:nvPr/>
        </p:nvGrpSpPr>
        <p:grpSpPr>
          <a:xfrm>
            <a:off x="20184888" y="5345832"/>
            <a:ext cx="432048" cy="432536"/>
            <a:chOff x="7522838" y="5619260"/>
            <a:chExt cx="625356" cy="626062"/>
          </a:xfrm>
          <a:solidFill>
            <a:schemeClr val="accent2"/>
          </a:solidFill>
        </p:grpSpPr>
        <p:sp>
          <p:nvSpPr>
            <p:cNvPr id="109" name="Teardrop 10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0" name="Oval 10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1" name="Group 110"/>
          <p:cNvGrpSpPr/>
          <p:nvPr/>
        </p:nvGrpSpPr>
        <p:grpSpPr>
          <a:xfrm>
            <a:off x="20976976" y="5273336"/>
            <a:ext cx="432048" cy="432536"/>
            <a:chOff x="7522838" y="5619260"/>
            <a:chExt cx="625356" cy="626062"/>
          </a:xfrm>
          <a:solidFill>
            <a:schemeClr val="accent2"/>
          </a:solidFill>
        </p:grpSpPr>
        <p:sp>
          <p:nvSpPr>
            <p:cNvPr id="112" name="Teardrop 11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3" name="Oval 11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4" name="Group 113"/>
          <p:cNvGrpSpPr/>
          <p:nvPr/>
        </p:nvGrpSpPr>
        <p:grpSpPr>
          <a:xfrm>
            <a:off x="21769064" y="10224487"/>
            <a:ext cx="432048" cy="432536"/>
            <a:chOff x="7522838" y="5619260"/>
            <a:chExt cx="625356" cy="626062"/>
          </a:xfrm>
          <a:solidFill>
            <a:schemeClr val="accent2"/>
          </a:solidFill>
        </p:grpSpPr>
        <p:sp>
          <p:nvSpPr>
            <p:cNvPr id="115" name="Teardrop 11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6" name="Oval 11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7" name="Group 116"/>
          <p:cNvGrpSpPr/>
          <p:nvPr/>
        </p:nvGrpSpPr>
        <p:grpSpPr>
          <a:xfrm>
            <a:off x="23425248" y="10962456"/>
            <a:ext cx="432048" cy="432536"/>
            <a:chOff x="7522838" y="5619260"/>
            <a:chExt cx="625356" cy="626062"/>
          </a:xfrm>
          <a:solidFill>
            <a:schemeClr val="accent2"/>
          </a:solidFill>
        </p:grpSpPr>
        <p:sp>
          <p:nvSpPr>
            <p:cNvPr id="118" name="Teardrop 11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9" name="Oval 11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5" name="TextBox 4"/>
          <p:cNvSpPr txBox="1"/>
          <p:nvPr/>
        </p:nvSpPr>
        <p:spPr>
          <a:xfrm rot="10559175">
            <a:off x="2000175" y="4213870"/>
            <a:ext cx="4734884" cy="1446550"/>
          </a:xfrm>
          <a:prstGeom prst="rect">
            <a:avLst/>
          </a:prstGeom>
          <a:noFill/>
        </p:spPr>
        <p:txBody>
          <a:bodyPr wrap="square" rtlCol="0">
            <a:spAutoFit/>
          </a:bodyPr>
          <a:lstStyle/>
          <a:p>
            <a:r>
              <a:rPr lang="en-US" sz="8800" dirty="0">
                <a:solidFill>
                  <a:schemeClr val="tx1"/>
                </a:solidFill>
                <a:latin typeface="Entypo" pitchFamily="50" charset="0"/>
              </a:rPr>
              <a:t>J</a:t>
            </a:r>
          </a:p>
        </p:txBody>
      </p:sp>
      <p:sp>
        <p:nvSpPr>
          <p:cNvPr id="120" name="TextBox 119"/>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4785678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3</a:t>
            </a:r>
            <a:endParaRPr lang="en-US" dirty="0"/>
          </a:p>
        </p:txBody>
      </p:sp>
      <p:sp>
        <p:nvSpPr>
          <p:cNvPr id="3" name="Title 2"/>
          <p:cNvSpPr>
            <a:spLocks noGrp="1"/>
          </p:cNvSpPr>
          <p:nvPr>
            <p:ph type="title"/>
          </p:nvPr>
        </p:nvSpPr>
        <p:spPr/>
        <p:txBody>
          <a:bodyPr/>
          <a:lstStyle/>
          <a:p>
            <a:r>
              <a:rPr lang="en-US" dirty="0" smtClean="0">
                <a:effectLst/>
              </a:rPr>
              <a:t>CONTINUOUS</a:t>
            </a:r>
            <a:br>
              <a:rPr lang="en-US" dirty="0" smtClean="0">
                <a:effectLst/>
              </a:rPr>
            </a:br>
            <a:r>
              <a:rPr lang="en-US" dirty="0" smtClean="0">
                <a:effectLst/>
              </a:rPr>
              <a:t>IMPROVEMENT</a:t>
            </a:r>
            <a:endParaRPr lang="en-US" dirty="0">
              <a:effectLst/>
            </a:endParaRPr>
          </a:p>
        </p:txBody>
      </p:sp>
    </p:spTree>
    <p:extLst>
      <p:ext uri="{BB962C8B-B14F-4D97-AF65-F5344CB8AC3E}">
        <p14:creationId xmlns:p14="http://schemas.microsoft.com/office/powerpoint/2010/main" val="35288370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Tools</a:t>
            </a:r>
            <a:endParaRPr lang="en-US" dirty="0"/>
          </a:p>
        </p:txBody>
      </p:sp>
      <p:sp>
        <p:nvSpPr>
          <p:cNvPr id="7" name="Rectangle 6"/>
          <p:cNvSpPr/>
          <p:nvPr/>
        </p:nvSpPr>
        <p:spPr>
          <a:xfrm>
            <a:off x="10031760" y="2352843"/>
            <a:ext cx="4320480" cy="7817525"/>
          </a:xfrm>
          <a:prstGeom prst="rect">
            <a:avLst/>
          </a:prstGeom>
        </p:spPr>
        <p:txBody>
          <a:bodyPr wrap="square">
            <a:spAutoFit/>
          </a:bodyPr>
          <a:lstStyle/>
          <a:p>
            <a:r>
              <a:rPr lang="en-US" sz="50200" spc="600" dirty="0">
                <a:solidFill>
                  <a:schemeClr val="tx1"/>
                </a:solidFill>
                <a:latin typeface="Veneer extras"/>
                <a:cs typeface="Veneer extras"/>
              </a:rPr>
              <a:t>O</a:t>
            </a:r>
            <a:endParaRPr lang="en-US" sz="50200"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976" y="1097360"/>
            <a:ext cx="3619884" cy="80971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6336" y="2148803"/>
            <a:ext cx="7653128" cy="7653126"/>
          </a:xfrm>
          <a:prstGeom prst="rect">
            <a:avLst/>
          </a:prstGeom>
          <a:ln>
            <a:noFill/>
          </a:ln>
          <a:effectLst/>
        </p:spPr>
      </p:pic>
      <p:sp>
        <p:nvSpPr>
          <p:cNvPr id="10" name="Text Placeholder 21"/>
          <p:cNvSpPr txBox="1">
            <a:spLocks/>
          </p:cNvSpPr>
          <p:nvPr/>
        </p:nvSpPr>
        <p:spPr>
          <a:xfrm>
            <a:off x="2758952" y="10314384"/>
            <a:ext cx="20594288" cy="2363517"/>
          </a:xfrm>
          <a:prstGeom prst="rect">
            <a:avLst/>
          </a:prstGeom>
        </p:spPr>
        <p:txBody>
          <a:bodyPr numCol="3"/>
          <a:lst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Page Speed Insights</a:t>
            </a: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Web Page Test</a:t>
            </a:r>
          </a:p>
          <a:p>
            <a:pPr marL="1028700" lvl="1" indent="-571500" algn="l">
              <a:buClr>
                <a:schemeClr val="accent2"/>
              </a:buClr>
              <a:buFont typeface="Wingdings" panose="05000000000000000000" pitchFamily="2" charset="2"/>
              <a:buChar char=""/>
            </a:pP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hlinkClick r:id="rId4"/>
              </a:rPr>
              <a:t>perf-tooling.today</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err="1" smtClean="0">
                <a:latin typeface="nevis Bold" panose="02000800000000000000" pitchFamily="2" charset="0"/>
              </a:rPr>
              <a:t>Phantomas</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Too Many Images</a:t>
            </a:r>
          </a:p>
          <a:p>
            <a:pPr marL="1028700" lvl="1" indent="-571500" algn="l">
              <a:buClr>
                <a:schemeClr val="accent2"/>
              </a:buClr>
              <a:buFont typeface="Wingdings" panose="05000000000000000000" pitchFamily="2" charset="2"/>
              <a:buChar char=""/>
            </a:pP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and many more…</a:t>
            </a:r>
            <a:endParaRPr lang="en-US" sz="3600" kern="0" dirty="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err="1" smtClean="0">
                <a:latin typeface="nevis Bold" panose="02000800000000000000" pitchFamily="2" charset="0"/>
              </a:rPr>
              <a:t>UnCss</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err="1" smtClean="0">
                <a:latin typeface="nevis Bold" panose="02000800000000000000" pitchFamily="2" charset="0"/>
              </a:rPr>
              <a:t>PerfBudget</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endParaRPr lang="en-US" sz="3600" kern="0" dirty="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hlinkClick r:id="rId5"/>
              </a:rPr>
              <a:t>perf.rocks</a:t>
            </a:r>
            <a:endParaRPr lang="en-US" sz="3600" kern="0" dirty="0" smtClean="0">
              <a:latin typeface="nevis Bold" panose="02000800000000000000" pitchFamily="2" charset="0"/>
            </a:endParaRPr>
          </a:p>
        </p:txBody>
      </p:sp>
      <p:sp>
        <p:nvSpPr>
          <p:cNvPr id="8" name="TextBox 7"/>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40322266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4</a:t>
            </a:r>
          </a:p>
        </p:txBody>
      </p:sp>
      <p:sp>
        <p:nvSpPr>
          <p:cNvPr id="3" name="Title 2"/>
          <p:cNvSpPr>
            <a:spLocks noGrp="1"/>
          </p:cNvSpPr>
          <p:nvPr>
            <p:ph type="title"/>
          </p:nvPr>
        </p:nvSpPr>
        <p:spPr/>
        <p:txBody>
          <a:bodyPr/>
          <a:lstStyle/>
          <a:p>
            <a:r>
              <a:rPr lang="en-US" dirty="0" smtClean="0">
                <a:effectLst/>
              </a:rPr>
              <a:t>What’s</a:t>
            </a:r>
            <a:br>
              <a:rPr lang="en-US" dirty="0" smtClean="0">
                <a:effectLst/>
              </a:rPr>
            </a:br>
            <a:r>
              <a:rPr lang="en-US" dirty="0" smtClean="0">
                <a:effectLst/>
              </a:rPr>
              <a:t>Fast</a:t>
            </a:r>
            <a:br>
              <a:rPr lang="en-US" dirty="0" smtClean="0">
                <a:effectLst/>
              </a:rPr>
            </a:br>
            <a:r>
              <a:rPr lang="en-US" dirty="0" smtClean="0">
                <a:effectLst/>
              </a:rPr>
              <a:t>Enough?</a:t>
            </a:r>
            <a:endParaRPr lang="en-US" dirty="0">
              <a:effectLst/>
            </a:endParaRPr>
          </a:p>
        </p:txBody>
      </p:sp>
    </p:spTree>
    <p:extLst>
      <p:ext uri="{BB962C8B-B14F-4D97-AF65-F5344CB8AC3E}">
        <p14:creationId xmlns:p14="http://schemas.microsoft.com/office/powerpoint/2010/main" val="35119345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err="1" smtClean="0"/>
              <a:t>mETRICS</a:t>
            </a:r>
            <a:endParaRPr lang="en-US" dirty="0"/>
          </a:p>
        </p:txBody>
      </p:sp>
      <p:sp>
        <p:nvSpPr>
          <p:cNvPr id="19" name="Oval 18"/>
          <p:cNvSpPr/>
          <p:nvPr/>
        </p:nvSpPr>
        <p:spPr bwMode="auto">
          <a:xfrm>
            <a:off x="95929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a:off x="683886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8655353"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2768064"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35" name="Picture 34"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6016" y="7722095"/>
            <a:ext cx="5760640" cy="1679215"/>
          </a:xfrm>
          <a:prstGeom prst="rect">
            <a:avLst/>
          </a:prstGeom>
        </p:spPr>
      </p:pic>
      <p:pic>
        <p:nvPicPr>
          <p:cNvPr id="38" name="Picture 37"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1360" y="7722095"/>
            <a:ext cx="5760640" cy="1679215"/>
          </a:xfrm>
          <a:prstGeom prst="rect">
            <a:avLst/>
          </a:prstGeom>
        </p:spPr>
      </p:pic>
      <p:pic>
        <p:nvPicPr>
          <p:cNvPr id="39" name="Picture 38"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7722095"/>
            <a:ext cx="5760640" cy="1679215"/>
          </a:xfrm>
          <a:prstGeom prst="rect">
            <a:avLst/>
          </a:prstGeom>
        </p:spPr>
      </p:pic>
      <p:pic>
        <p:nvPicPr>
          <p:cNvPr id="40" name="Picture 39"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0672" y="7722095"/>
            <a:ext cx="5760640" cy="1679215"/>
          </a:xfrm>
          <a:prstGeom prst="rect">
            <a:avLst/>
          </a:prstGeom>
        </p:spPr>
      </p:pic>
      <p:sp>
        <p:nvSpPr>
          <p:cNvPr id="41" name="Text Placeholder 12"/>
          <p:cNvSpPr>
            <a:spLocks noGrp="1"/>
          </p:cNvSpPr>
          <p:nvPr>
            <p:ph type="body" sz="quarter" idx="4294967295" hasCustomPrompt="1"/>
          </p:nvPr>
        </p:nvSpPr>
        <p:spPr>
          <a:xfrm rot="21088643">
            <a:off x="1314653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MILESTONE</a:t>
            </a:r>
            <a:endParaRPr lang="en-US" dirty="0"/>
          </a:p>
        </p:txBody>
      </p:sp>
      <p:sp>
        <p:nvSpPr>
          <p:cNvPr id="42" name="Text Placeholder 12"/>
          <p:cNvSpPr>
            <a:spLocks noGrp="1"/>
          </p:cNvSpPr>
          <p:nvPr>
            <p:ph type="body" sz="quarter" idx="4294967295" hasCustomPrompt="1"/>
          </p:nvPr>
        </p:nvSpPr>
        <p:spPr>
          <a:xfrm rot="21088643">
            <a:off x="1316383"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QUANTITATIVE</a:t>
            </a:r>
            <a:endParaRPr lang="en-US" dirty="0"/>
          </a:p>
        </p:txBody>
      </p:sp>
      <p:sp>
        <p:nvSpPr>
          <p:cNvPr id="43" name="Text Placeholder 12"/>
          <p:cNvSpPr>
            <a:spLocks noGrp="1"/>
          </p:cNvSpPr>
          <p:nvPr>
            <p:ph type="body" sz="quarter" idx="4294967295" hasCustomPrompt="1"/>
          </p:nvPr>
        </p:nvSpPr>
        <p:spPr>
          <a:xfrm rot="21088643">
            <a:off x="722242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RULE </a:t>
            </a:r>
            <a:r>
              <a:rPr lang="en-US" dirty="0" smtClean="0"/>
              <a:t>BASED</a:t>
            </a:r>
            <a:endParaRPr lang="en-US" dirty="0"/>
          </a:p>
        </p:txBody>
      </p:sp>
      <p:sp>
        <p:nvSpPr>
          <p:cNvPr id="44" name="Text Placeholder 12"/>
          <p:cNvSpPr>
            <a:spLocks noGrp="1"/>
          </p:cNvSpPr>
          <p:nvPr>
            <p:ph type="body" sz="quarter" idx="4294967295" hasCustomPrompt="1"/>
          </p:nvPr>
        </p:nvSpPr>
        <p:spPr>
          <a:xfrm rot="21088643">
            <a:off x="18940430"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PERCEIVED</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37878" y="5275089"/>
            <a:ext cx="2245886" cy="224588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36696" y="5409350"/>
            <a:ext cx="1987658" cy="198765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9802" y="5151122"/>
            <a:ext cx="2493818" cy="2493818"/>
          </a:xfrm>
          <a:prstGeom prst="rect">
            <a:avLst/>
          </a:prstGeom>
        </p:spPr>
      </p:pic>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11984" b="17382"/>
          <a:stretch/>
        </p:blipFill>
        <p:spPr>
          <a:xfrm>
            <a:off x="1678832" y="5311094"/>
            <a:ext cx="2984416" cy="2173874"/>
          </a:xfrm>
          <a:prstGeom prst="rect">
            <a:avLst/>
          </a:prstGeom>
        </p:spPr>
      </p:pic>
    </p:spTree>
    <p:extLst>
      <p:ext uri="{BB962C8B-B14F-4D97-AF65-F5344CB8AC3E}">
        <p14:creationId xmlns:p14="http://schemas.microsoft.com/office/powerpoint/2010/main" val="12671544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6736" y="2105472"/>
            <a:ext cx="4885159" cy="7709616"/>
          </a:xfrm>
          <a:prstGeom prst="rect">
            <a:avLst/>
          </a:prstGeom>
        </p:spPr>
      </p:pic>
      <p:sp>
        <p:nvSpPr>
          <p:cNvPr id="2" name="Content Placeholder 1"/>
          <p:cNvSpPr>
            <a:spLocks noGrp="1"/>
          </p:cNvSpPr>
          <p:nvPr>
            <p:ph idx="1"/>
          </p:nvPr>
        </p:nvSpPr>
        <p:spPr>
          <a:xfrm>
            <a:off x="2232025" y="3311525"/>
            <a:ext cx="20185111" cy="9451131"/>
          </a:xfrm>
        </p:spPr>
        <p:txBody>
          <a:bodyPr/>
          <a:lstStyle/>
          <a:p>
            <a:pPr marL="0" indent="0">
              <a:buNone/>
            </a:pPr>
            <a:r>
              <a:rPr lang="en-US" sz="8000" dirty="0" smtClean="0">
                <a:solidFill>
                  <a:schemeClr val="accent1"/>
                </a:solidFill>
              </a:rPr>
              <a:t>     100 </a:t>
            </a:r>
            <a:r>
              <a:rPr lang="en-US" sz="8000" dirty="0" err="1">
                <a:solidFill>
                  <a:schemeClr val="accent1"/>
                </a:solidFill>
              </a:rPr>
              <a:t>ms</a:t>
            </a:r>
            <a:r>
              <a:rPr lang="en-US" sz="8000" dirty="0">
                <a:solidFill>
                  <a:schemeClr val="accent1"/>
                </a:solidFill>
              </a:rPr>
              <a:t>	</a:t>
            </a:r>
            <a:r>
              <a:rPr lang="en-US" sz="8000" dirty="0" smtClean="0">
                <a:solidFill>
                  <a:schemeClr val="accent1"/>
                </a:solidFill>
              </a:rPr>
              <a:t>	</a:t>
            </a:r>
            <a:r>
              <a:rPr lang="en-US" sz="8000" dirty="0" smtClean="0"/>
              <a:t>Feels Instant</a:t>
            </a:r>
            <a:r>
              <a:rPr lang="en-US" sz="8000" dirty="0"/>
              <a:t/>
            </a:r>
            <a:br>
              <a:rPr lang="en-US" sz="8000" dirty="0"/>
            </a:br>
            <a:r>
              <a:rPr lang="en-US" sz="8000" dirty="0"/>
              <a:t> </a:t>
            </a:r>
            <a:r>
              <a:rPr lang="en-US" sz="8000" dirty="0" smtClean="0"/>
              <a:t> </a:t>
            </a:r>
            <a:r>
              <a:rPr lang="en-US" sz="8000" dirty="0" smtClean="0">
                <a:solidFill>
                  <a:schemeClr val="accent1"/>
                </a:solidFill>
              </a:rPr>
              <a:t>1,000 </a:t>
            </a:r>
            <a:r>
              <a:rPr lang="en-US" sz="8000" dirty="0" err="1" smtClean="0">
                <a:solidFill>
                  <a:schemeClr val="accent1"/>
                </a:solidFill>
              </a:rPr>
              <a:t>ms</a:t>
            </a:r>
            <a:r>
              <a:rPr lang="en-US" sz="8000" dirty="0" smtClean="0"/>
              <a:t>		Uninterrupted </a:t>
            </a:r>
            <a:r>
              <a:rPr lang="en-US" sz="8000" dirty="0"/>
              <a:t>Thought</a:t>
            </a:r>
            <a:br>
              <a:rPr lang="en-US" sz="8000" dirty="0"/>
            </a:br>
            <a:r>
              <a:rPr lang="en-US" sz="8000" dirty="0">
                <a:solidFill>
                  <a:schemeClr val="accent1"/>
                </a:solidFill>
              </a:rPr>
              <a:t>10,000 </a:t>
            </a:r>
            <a:r>
              <a:rPr lang="en-US" sz="8000" dirty="0" err="1" smtClean="0">
                <a:solidFill>
                  <a:schemeClr val="accent1"/>
                </a:solidFill>
              </a:rPr>
              <a:t>ms</a:t>
            </a:r>
            <a:r>
              <a:rPr lang="en-US" sz="8000" dirty="0" smtClean="0">
                <a:solidFill>
                  <a:schemeClr val="accent1"/>
                </a:solidFill>
              </a:rPr>
              <a:t>	</a:t>
            </a:r>
            <a:r>
              <a:rPr lang="en-US" sz="8000" dirty="0"/>
              <a:t>	Lose </a:t>
            </a:r>
            <a:r>
              <a:rPr lang="en-US" sz="8000" dirty="0" smtClean="0"/>
              <a:t>Attention</a:t>
            </a:r>
          </a:p>
          <a:p>
            <a:pPr marL="0" indent="0" algn="ctr">
              <a:buNone/>
            </a:pPr>
            <a:r>
              <a:rPr lang="en-US" sz="8000" dirty="0" smtClean="0">
                <a:solidFill>
                  <a:schemeClr val="accent1"/>
                </a:solidFill>
              </a:rPr>
              <a:t>…</a:t>
            </a:r>
          </a:p>
          <a:p>
            <a:pPr marL="0" indent="0">
              <a:buNone/>
            </a:pPr>
            <a:r>
              <a:rPr lang="en-US" sz="8000" dirty="0"/>
              <a:t> </a:t>
            </a:r>
            <a:r>
              <a:rPr lang="en-US" sz="8000" dirty="0" smtClean="0"/>
              <a:t> </a:t>
            </a:r>
            <a:r>
              <a:rPr lang="en-US" sz="8000" dirty="0" smtClean="0">
                <a:solidFill>
                  <a:schemeClr val="accent1"/>
                </a:solidFill>
              </a:rPr>
              <a:t>1,000 </a:t>
            </a:r>
            <a:r>
              <a:rPr lang="en-US" sz="8000" dirty="0" err="1">
                <a:solidFill>
                  <a:schemeClr val="accent1"/>
                </a:solidFill>
              </a:rPr>
              <a:t>ms</a:t>
            </a:r>
            <a:r>
              <a:rPr lang="en-US" sz="8000" dirty="0"/>
              <a:t>		</a:t>
            </a:r>
            <a:r>
              <a:rPr lang="en-US" sz="8000" dirty="0" smtClean="0"/>
              <a:t>Recommended </a:t>
            </a:r>
            <a:r>
              <a:rPr lang="en-US" sz="8000" dirty="0" err="1" smtClean="0"/>
              <a:t>PageSpeed</a:t>
            </a:r>
            <a:endParaRPr lang="en-US" sz="8000" dirty="0" smtClean="0"/>
          </a:p>
          <a:p>
            <a:pPr marL="0" indent="0" algn="ctr">
              <a:buNone/>
            </a:pPr>
            <a:r>
              <a:rPr lang="en-US" sz="8000" dirty="0" smtClean="0">
                <a:solidFill>
                  <a:schemeClr val="accent1"/>
                </a:solidFill>
              </a:rPr>
              <a:t>...</a:t>
            </a:r>
          </a:p>
          <a:p>
            <a:pPr marL="0" indent="0">
              <a:buNone/>
            </a:pPr>
            <a:r>
              <a:rPr lang="en-US" sz="8000" dirty="0">
                <a:solidFill>
                  <a:schemeClr val="accent1"/>
                </a:solidFill>
              </a:rPr>
              <a:t>	</a:t>
            </a:r>
            <a:r>
              <a:rPr lang="en-US" sz="8000" dirty="0" smtClean="0">
                <a:solidFill>
                  <a:schemeClr val="accent1"/>
                </a:solidFill>
              </a:rPr>
              <a:t>		? </a:t>
            </a:r>
            <a:r>
              <a:rPr lang="en-US" sz="8000" dirty="0" err="1" smtClean="0">
                <a:solidFill>
                  <a:schemeClr val="accent1"/>
                </a:solidFill>
              </a:rPr>
              <a:t>ms</a:t>
            </a:r>
            <a:r>
              <a:rPr lang="en-US" sz="8000" dirty="0" smtClean="0">
                <a:solidFill>
                  <a:schemeClr val="accent1"/>
                </a:solidFill>
              </a:rPr>
              <a:t>		</a:t>
            </a:r>
            <a:r>
              <a:rPr lang="en-US" sz="8000" dirty="0" smtClean="0"/>
              <a:t>Competitive Analysis</a:t>
            </a:r>
          </a:p>
        </p:txBody>
      </p:sp>
      <p:sp>
        <p:nvSpPr>
          <p:cNvPr id="3" name="Title 2"/>
          <p:cNvSpPr>
            <a:spLocks noGrp="1"/>
          </p:cNvSpPr>
          <p:nvPr>
            <p:ph type="title"/>
          </p:nvPr>
        </p:nvSpPr>
        <p:spPr/>
        <p:txBody>
          <a:bodyPr/>
          <a:lstStyle/>
          <a:p>
            <a:r>
              <a:rPr lang="en-US" dirty="0" smtClean="0"/>
              <a:t>How Fast?</a:t>
            </a:r>
            <a:endParaRPr lang="en-US" dirty="0"/>
          </a:p>
        </p:txBody>
      </p:sp>
    </p:spTree>
    <p:extLst>
      <p:ext uri="{BB962C8B-B14F-4D97-AF65-F5344CB8AC3E}">
        <p14:creationId xmlns:p14="http://schemas.microsoft.com/office/powerpoint/2010/main" val="1698068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71652" y="3686869"/>
            <a:ext cx="16440695"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solidFill>
                  <a:schemeClr val="tx1"/>
                </a:solidFill>
                <a:latin typeface="Consolas" panose="020B0609020204030204" pitchFamily="49" charset="0"/>
                <a:cs typeface="Consolas" panose="020B0609020204030204" pitchFamily="49" charset="0"/>
              </a:rPr>
              <a:t>(50</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a:t>
            </a:r>
            <a:r>
              <a:rPr lang="en-US" sz="4400" b="1" dirty="0" err="1">
                <a:solidFill>
                  <a:schemeClr val="tx1"/>
                </a:solidFill>
                <a:latin typeface="Consolas" panose="020B0609020204030204" pitchFamily="49" charset="0"/>
                <a:cs typeface="Consolas" panose="020B0609020204030204" pitchFamily="49" charset="0"/>
              </a:rPr>
              <a:t>speedIndex</a:t>
            </a:r>
            <a:r>
              <a:rPr lang="en-US" sz="4400" b="1" dirty="0">
                <a:solidFill>
                  <a:schemeClr val="tx1"/>
                </a:solidFill>
                <a:latin typeface="Consolas" panose="020B0609020204030204" pitchFamily="49" charset="0"/>
                <a:cs typeface="Consolas" panose="020B0609020204030204" pitchFamily="49" charset="0"/>
              </a:rPr>
              <a:t>,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speedIndex</a:t>
            </a:r>
            <a:r>
              <a:rPr lang="en-US" sz="4400" b="1" dirty="0">
                <a:solidFill>
                  <a:schemeClr val="tx1"/>
                </a:solidFill>
                <a:latin typeface="Consolas" panose="020B0609020204030204" pitchFamily="49" charset="0"/>
                <a:cs typeface="Consolas" panose="020B0609020204030204" pitchFamily="49" charset="0"/>
              </a:rPr>
              <a:t>,</a:t>
            </a:r>
            <a:r>
              <a:rPr lang="en-US" sz="4400" b="1" dirty="0" smtClean="0">
                <a:solidFill>
                  <a:schemeClr val="tx1"/>
                </a:solidFill>
                <a:latin typeface="Consolas" panose="020B0609020204030204" pitchFamily="49" charset="0"/>
                <a:cs typeface="Consolas" panose="020B0609020204030204" pitchFamily="49" charset="0"/>
              </a:rPr>
              <a:t>  </a:t>
            </a: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  NTH</a:t>
            </a:r>
            <a:r>
              <a:rPr lang="en-US" sz="4400" b="1" dirty="0" smtClean="0">
                <a:solidFill>
                  <a:schemeClr val="tx1"/>
                </a:solidFill>
                <a:latin typeface="Consolas" panose="020B0609020204030204" pitchFamily="49" charset="0"/>
                <a:cs typeface="Consolas" panose="020B0609020204030204" pitchFamily="49" charset="0"/>
              </a:rPr>
              <a:t>(50</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a:t>
            </a:r>
            <a:r>
              <a:rPr lang="en-US" sz="4400" b="1" dirty="0" err="1">
                <a:solidFill>
                  <a:schemeClr val="tx1"/>
                </a:solidFill>
                <a:latin typeface="Consolas" panose="020B0609020204030204" pitchFamily="49" charset="0"/>
                <a:cs typeface="Consolas" panose="020B0609020204030204" pitchFamily="49" charset="0"/>
              </a:rPr>
              <a:t>ttfb</a:t>
            </a:r>
            <a:r>
              <a:rPr lang="en-US" sz="4400" b="1" dirty="0">
                <a:solidFill>
                  <a:schemeClr val="tx1"/>
                </a:solidFill>
                <a:latin typeface="Consolas" panose="020B0609020204030204" pitchFamily="49" charset="0"/>
                <a:cs typeface="Consolas" panose="020B0609020204030204" pitchFamily="49" charset="0"/>
              </a:rPr>
              <a:t>,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ttfb</a:t>
            </a:r>
            <a:r>
              <a:rPr lang="en-US" sz="4400" b="1" dirty="0">
                <a:solidFill>
                  <a:schemeClr val="tx1"/>
                </a:solidFill>
                <a:latin typeface="Consolas" panose="020B0609020204030204" pitchFamily="49" charset="0"/>
                <a:cs typeface="Consolas" panose="020B0609020204030204" pitchFamily="49" charset="0"/>
              </a:rPr>
              <a:t>,</a:t>
            </a: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  NTH</a:t>
            </a:r>
            <a:r>
              <a:rPr lang="en-US" sz="4400" b="1" dirty="0" smtClean="0">
                <a:solidFill>
                  <a:schemeClr val="tx1"/>
                </a:solidFill>
                <a:latin typeface="Consolas" panose="020B0609020204030204" pitchFamily="49" charset="0"/>
                <a:cs typeface="Consolas" panose="020B0609020204030204" pitchFamily="49" charset="0"/>
              </a:rPr>
              <a:t>(50</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a:t>
            </a:r>
            <a:r>
              <a:rPr lang="en-US" sz="4400" b="1" dirty="0" err="1">
                <a:solidFill>
                  <a:schemeClr val="tx1"/>
                </a:solidFill>
                <a:latin typeface="Consolas" panose="020B0609020204030204" pitchFamily="49" charset="0"/>
                <a:cs typeface="Consolas" panose="020B0609020204030204" pitchFamily="49" charset="0"/>
              </a:rPr>
              <a:t>onLoad</a:t>
            </a:r>
            <a:r>
              <a:rPr lang="en-US" sz="4400" b="1" dirty="0">
                <a:solidFill>
                  <a:schemeClr val="tx1"/>
                </a:solidFill>
                <a:latin typeface="Consolas" panose="020B0609020204030204" pitchFamily="49" charset="0"/>
                <a:cs typeface="Consolas" panose="020B0609020204030204" pitchFamily="49" charset="0"/>
              </a:rPr>
              <a:t>,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onLoad</a:t>
            </a:r>
            <a:r>
              <a:rPr lang="en-US" sz="4400" b="1" dirty="0">
                <a:solidFill>
                  <a:schemeClr val="tx1"/>
                </a:solidFill>
                <a:latin typeface="Consolas" panose="020B0609020204030204" pitchFamily="49" charset="0"/>
                <a:cs typeface="Consolas" panose="020B0609020204030204" pitchFamily="49" charset="0"/>
              </a:rPr>
              <a: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a:t>
            </a:r>
            <a:r>
              <a:rPr lang="en-US" sz="4400" b="1" dirty="0" err="1">
                <a:solidFill>
                  <a:schemeClr val="tx1"/>
                </a:solidFill>
                <a:latin typeface="Consolas" panose="020B0609020204030204" pitchFamily="49" charset="0"/>
                <a:cs typeface="Consolas" panose="020B0609020204030204" pitchFamily="49" charset="0"/>
              </a:rPr>
              <a:t>reqTotal</a:t>
            </a:r>
            <a:r>
              <a:rPr lang="en-US" sz="4400" b="1" dirty="0">
                <a:solidFill>
                  <a:schemeClr val="tx1"/>
                </a:solidFill>
                <a:latin typeface="Consolas" panose="020B0609020204030204" pitchFamily="49" charset="0"/>
                <a:cs typeface="Consolas" panose="020B0609020204030204" pitchFamily="49" charset="0"/>
              </a:rPr>
              <a:t>,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reqTotal</a:t>
            </a:r>
            <a:r>
              <a:rPr lang="en-US" sz="4400" b="1" dirty="0">
                <a:solidFill>
                  <a:schemeClr val="tx1"/>
                </a:solidFill>
                <a:latin typeface="Consolas" panose="020B0609020204030204" pitchFamily="49" charset="0"/>
                <a:cs typeface="Consolas" panose="020B0609020204030204" pitchFamily="49" charset="0"/>
              </a:rPr>
              <a: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a:t>
            </a:r>
            <a:r>
              <a:rPr lang="en-US" sz="4400" b="1" dirty="0" err="1">
                <a:solidFill>
                  <a:schemeClr val="tx1"/>
                </a:solidFill>
                <a:latin typeface="Consolas" panose="020B0609020204030204" pitchFamily="49" charset="0"/>
                <a:cs typeface="Consolas" panose="020B0609020204030204" pitchFamily="49" charset="0"/>
              </a:rPr>
              <a:t>bytesTotal</a:t>
            </a:r>
            <a:r>
              <a:rPr lang="en-US" sz="4400" b="1" dirty="0">
                <a:solidFill>
                  <a:schemeClr val="tx1"/>
                </a:solidFill>
                <a:latin typeface="Consolas" panose="020B0609020204030204" pitchFamily="49" charset="0"/>
                <a:cs typeface="Consolas" panose="020B0609020204030204" pitchFamily="49" charset="0"/>
              </a:rPr>
              <a:t>,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bytesTotal</a:t>
            </a:r>
            <a:r>
              <a:rPr lang="en-US" sz="4400" b="1" dirty="0">
                <a:solidFill>
                  <a:schemeClr val="tx1"/>
                </a:solidFill>
                <a:latin typeface="Consolas" panose="020B0609020204030204" pitchFamily="49" charset="0"/>
                <a:cs typeface="Consolas" panose="020B0609020204030204" pitchFamily="49" charset="0"/>
              </a:rPr>
              <a: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a:t>
            </a:r>
            <a:r>
              <a:rPr lang="en-US" sz="4400" b="1" dirty="0" err="1">
                <a:solidFill>
                  <a:schemeClr val="tx1"/>
                </a:solidFill>
                <a:latin typeface="Consolas" panose="020B0609020204030204" pitchFamily="49" charset="0"/>
                <a:cs typeface="Consolas" panose="020B0609020204030204" pitchFamily="49" charset="0"/>
              </a:rPr>
              <a:t>numDomains</a:t>
            </a:r>
            <a:r>
              <a:rPr lang="en-US" sz="4400" b="1" dirty="0">
                <a:solidFill>
                  <a:schemeClr val="tx1"/>
                </a:solidFill>
                <a:latin typeface="Consolas" panose="020B0609020204030204" pitchFamily="49" charset="0"/>
                <a:cs typeface="Consolas" panose="020B0609020204030204" pitchFamily="49" charset="0"/>
              </a:rPr>
              <a:t>,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numDomains</a:t>
            </a:r>
            <a:r>
              <a:rPr lang="en-US" sz="4400" b="1" dirty="0">
                <a:solidFill>
                  <a:schemeClr val="tx1"/>
                </a:solidFill>
                <a:latin typeface="Consolas" panose="020B0609020204030204" pitchFamily="49" charset="0"/>
                <a:cs typeface="Consolas" panose="020B0609020204030204" pitchFamily="49" charset="0"/>
              </a:rPr>
              <a: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a:t>
            </a:r>
            <a:r>
              <a:rPr lang="en-US" sz="4400" b="1" dirty="0" err="1">
                <a:solidFill>
                  <a:schemeClr val="tx1"/>
                </a:solidFill>
                <a:latin typeface="Consolas" panose="020B0609020204030204" pitchFamily="49" charset="0"/>
                <a:cs typeface="Consolas" panose="020B0609020204030204" pitchFamily="49" charset="0"/>
              </a:rPr>
              <a:t>pageSpeed</a:t>
            </a:r>
            <a:r>
              <a:rPr lang="en-US" sz="4400" b="1" dirty="0">
                <a:solidFill>
                  <a:schemeClr val="tx1"/>
                </a:solidFill>
                <a:latin typeface="Consolas" panose="020B0609020204030204" pitchFamily="49" charset="0"/>
                <a:cs typeface="Consolas" panose="020B0609020204030204" pitchFamily="49" charset="0"/>
              </a:rPr>
              <a:t>,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a:t>
            </a:r>
            <a:r>
              <a:rPr lang="en-US" sz="4400" b="1" dirty="0" err="1" smtClean="0">
                <a:solidFill>
                  <a:schemeClr val="tx1"/>
                </a:solidFill>
                <a:latin typeface="Consolas" panose="020B0609020204030204" pitchFamily="49" charset="0"/>
                <a:cs typeface="Consolas" panose="020B0609020204030204" pitchFamily="49" charset="0"/>
              </a:rPr>
              <a:t>pageSpeed</a:t>
            </a:r>
            <a:endParaRPr lang="en-US" sz="4400" b="1" dirty="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a:t>
            </a:r>
            <a:r>
              <a:rPr lang="en-US" sz="4400" b="1" dirty="0" err="1">
                <a:solidFill>
                  <a:schemeClr val="accent1"/>
                </a:solidFill>
                <a:latin typeface="Consolas" panose="020B0609020204030204" pitchFamily="49" charset="0"/>
                <a:cs typeface="Consolas" panose="020B0609020204030204" pitchFamily="49" charset="0"/>
              </a:rPr>
              <a:t>httparchive:runs.latest_pages</a:t>
            </a:r>
            <a:r>
              <a:rPr lang="en-US" sz="4400" b="1" dirty="0">
                <a:solidFill>
                  <a:schemeClr val="accent1"/>
                </a:solidFill>
                <a:latin typeface="Consolas" panose="020B0609020204030204" pitchFamily="49" charset="0"/>
                <a:cs typeface="Consolas" panose="020B0609020204030204" pitchFamily="49" charset="0"/>
              </a:rPr>
              <a:t>]</a:t>
            </a:r>
          </a:p>
        </p:txBody>
      </p:sp>
      <p:sp>
        <p:nvSpPr>
          <p:cNvPr id="3" name="Title 2"/>
          <p:cNvSpPr>
            <a:spLocks noGrp="1"/>
          </p:cNvSpPr>
          <p:nvPr>
            <p:ph type="title"/>
          </p:nvPr>
        </p:nvSpPr>
        <p:spPr/>
        <p:txBody>
          <a:bodyPr/>
          <a:lstStyle/>
          <a:p>
            <a:r>
              <a:rPr lang="en-US" dirty="0" smtClean="0"/>
              <a:t>Median Everything</a:t>
            </a:r>
            <a:endParaRPr lang="en-US" dirty="0"/>
          </a:p>
        </p:txBody>
      </p:sp>
      <p:sp>
        <p:nvSpPr>
          <p:cNvPr id="4" name="TextBox 3"/>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2513644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71652" y="3686869"/>
            <a:ext cx="16440695"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(10</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a:t>
            </a:r>
            <a:r>
              <a:rPr lang="en-US" sz="4400" b="1" dirty="0" err="1" smtClean="0">
                <a:latin typeface="Consolas" panose="020B0609020204030204" pitchFamily="49" charset="0"/>
                <a:cs typeface="Consolas" panose="020B0609020204030204" pitchFamily="49" charset="0"/>
              </a:rPr>
              <a:t>speedIndex</a:t>
            </a:r>
            <a:r>
              <a:rPr lang="en-US" sz="4400" b="1" dirty="0" smtClean="0">
                <a:latin typeface="Consolas" panose="020B0609020204030204" pitchFamily="49" charset="0"/>
                <a:cs typeface="Consolas" panose="020B0609020204030204" pitchFamily="49" charset="0"/>
              </a:rPr>
              <a:t>, 100</a:t>
            </a:r>
            <a:r>
              <a:rPr lang="en-US" sz="4400" b="1" dirty="0">
                <a:latin typeface="Consolas" panose="020B0609020204030204" pitchFamily="49" charset="0"/>
                <a:cs typeface="Consolas" panose="020B0609020204030204" pitchFamily="49" charset="0"/>
              </a:rPr>
              <a:t>)) tenth,</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(25</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a:t>
            </a:r>
            <a:r>
              <a:rPr lang="en-US" sz="4400" b="1" dirty="0" err="1" smtClean="0">
                <a:latin typeface="Consolas" panose="020B0609020204030204" pitchFamily="49" charset="0"/>
                <a:cs typeface="Consolas" panose="020B0609020204030204" pitchFamily="49" charset="0"/>
              </a:rPr>
              <a:t>speedIndex</a:t>
            </a:r>
            <a:r>
              <a:rPr lang="en-US" sz="4400" b="1" dirty="0" smtClean="0">
                <a:latin typeface="Consolas" panose="020B0609020204030204" pitchFamily="49" charset="0"/>
                <a:cs typeface="Consolas" panose="020B0609020204030204" pitchFamily="49" charset="0"/>
              </a:rPr>
              <a:t>, 100</a:t>
            </a:r>
            <a:r>
              <a:rPr lang="en-US" sz="4400" b="1" dirty="0">
                <a:latin typeface="Consolas" panose="020B0609020204030204" pitchFamily="49" charset="0"/>
                <a:cs typeface="Consolas" panose="020B0609020204030204" pitchFamily="49" charset="0"/>
              </a:rPr>
              <a:t>)) </a:t>
            </a:r>
            <a:r>
              <a:rPr lang="en-US" sz="4400" b="1" dirty="0" err="1">
                <a:latin typeface="Consolas" panose="020B0609020204030204" pitchFamily="49" charset="0"/>
                <a:cs typeface="Consolas" panose="020B0609020204030204" pitchFamily="49" charset="0"/>
              </a:rPr>
              <a:t>twenty_fifth</a:t>
            </a:r>
            <a:r>
              <a:rPr lang="en-US" sz="4400" b="1" dirty="0">
                <a:latin typeface="Consolas" panose="020B0609020204030204" pitchFamily="49" charset="0"/>
                <a:cs typeface="Consolas" panose="020B0609020204030204" pitchFamily="49" charset="0"/>
              </a:rPr>
              <a:t>,</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(50</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a:t>
            </a:r>
            <a:r>
              <a:rPr lang="en-US" sz="4400" b="1" dirty="0" err="1" smtClean="0">
                <a:latin typeface="Consolas" panose="020B0609020204030204" pitchFamily="49" charset="0"/>
                <a:cs typeface="Consolas" panose="020B0609020204030204" pitchFamily="49" charset="0"/>
              </a:rPr>
              <a:t>speedIndex</a:t>
            </a:r>
            <a:r>
              <a:rPr lang="en-US" sz="4400" b="1" dirty="0" smtClean="0">
                <a:latin typeface="Consolas" panose="020B0609020204030204" pitchFamily="49" charset="0"/>
                <a:cs typeface="Consolas" panose="020B0609020204030204" pitchFamily="49" charset="0"/>
              </a:rPr>
              <a:t>, 100</a:t>
            </a:r>
            <a:r>
              <a:rPr lang="en-US" sz="4400" b="1" dirty="0">
                <a:latin typeface="Consolas" panose="020B0609020204030204" pitchFamily="49" charset="0"/>
                <a:cs typeface="Consolas" panose="020B0609020204030204" pitchFamily="49" charset="0"/>
              </a:rPr>
              <a:t>)) median,</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(75</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a:t>
            </a:r>
            <a:r>
              <a:rPr lang="en-US" sz="4400" b="1" dirty="0" err="1" smtClean="0">
                <a:latin typeface="Consolas" panose="020B0609020204030204" pitchFamily="49" charset="0"/>
                <a:cs typeface="Consolas" panose="020B0609020204030204" pitchFamily="49" charset="0"/>
              </a:rPr>
              <a:t>speedIndex</a:t>
            </a:r>
            <a:r>
              <a:rPr lang="en-US" sz="4400" b="1" dirty="0" smtClean="0">
                <a:latin typeface="Consolas" panose="020B0609020204030204" pitchFamily="49" charset="0"/>
                <a:cs typeface="Consolas" panose="020B0609020204030204" pitchFamily="49" charset="0"/>
              </a:rPr>
              <a:t>, 100</a:t>
            </a:r>
            <a:r>
              <a:rPr lang="en-US" sz="4400" b="1" dirty="0">
                <a:latin typeface="Consolas" panose="020B0609020204030204" pitchFamily="49" charset="0"/>
                <a:cs typeface="Consolas" panose="020B0609020204030204" pitchFamily="49" charset="0"/>
              </a:rPr>
              <a:t>)) </a:t>
            </a:r>
            <a:r>
              <a:rPr lang="en-US" sz="4400" b="1" dirty="0" err="1">
                <a:latin typeface="Consolas" panose="020B0609020204030204" pitchFamily="49" charset="0"/>
                <a:cs typeface="Consolas" panose="020B0609020204030204" pitchFamily="49" charset="0"/>
              </a:rPr>
              <a:t>seventy_fifth</a:t>
            </a:r>
            <a:r>
              <a:rPr lang="en-US" sz="4400" b="1" dirty="0">
                <a:latin typeface="Consolas" panose="020B0609020204030204" pitchFamily="49" charset="0"/>
                <a:cs typeface="Consolas" panose="020B0609020204030204" pitchFamily="49" charset="0"/>
              </a:rPr>
              <a:t>,</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(90</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a:t>
            </a:r>
            <a:r>
              <a:rPr lang="en-US" sz="4400" b="1" dirty="0" err="1" smtClean="0">
                <a:latin typeface="Consolas" panose="020B0609020204030204" pitchFamily="49" charset="0"/>
                <a:cs typeface="Consolas" panose="020B0609020204030204" pitchFamily="49" charset="0"/>
              </a:rPr>
              <a:t>speedIndex</a:t>
            </a:r>
            <a:r>
              <a:rPr lang="en-US" sz="4400" b="1" dirty="0" smtClean="0">
                <a:latin typeface="Consolas" panose="020B0609020204030204" pitchFamily="49" charset="0"/>
                <a:cs typeface="Consolas" panose="020B0609020204030204" pitchFamily="49" charset="0"/>
              </a:rPr>
              <a:t>, 100</a:t>
            </a:r>
            <a:r>
              <a:rPr lang="en-US" sz="4400" b="1" dirty="0">
                <a:latin typeface="Consolas" panose="020B0609020204030204" pitchFamily="49" charset="0"/>
                <a:cs typeface="Consolas" panose="020B0609020204030204" pitchFamily="49" charset="0"/>
              </a:rPr>
              <a:t>)) ninetieth</a:t>
            </a:r>
          </a:p>
          <a:p>
            <a:pPr marL="0" indent="0">
              <a:buNone/>
            </a:pPr>
            <a:r>
              <a:rPr lang="en-US" sz="4400" b="1" dirty="0">
                <a:solidFill>
                  <a:schemeClr val="accent2"/>
                </a:solidFill>
                <a:latin typeface="Consolas" panose="020B0609020204030204" pitchFamily="49" charset="0"/>
                <a:cs typeface="Consolas" panose="020B0609020204030204" pitchFamily="49" charset="0"/>
              </a:rPr>
              <a:t>FROM</a:t>
            </a:r>
            <a:r>
              <a:rPr lang="en-US" sz="4400" b="1" dirty="0">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a:t>
            </a:r>
            <a:r>
              <a:rPr lang="en-US" sz="4400" b="1" dirty="0" err="1">
                <a:solidFill>
                  <a:schemeClr val="accent1"/>
                </a:solidFill>
                <a:latin typeface="Consolas" panose="020B0609020204030204" pitchFamily="49" charset="0"/>
                <a:cs typeface="Consolas" panose="020B0609020204030204" pitchFamily="49" charset="0"/>
              </a:rPr>
              <a:t>httparchive:runs.latest_pages</a:t>
            </a:r>
            <a:r>
              <a:rPr lang="en-US" sz="4400" b="1" dirty="0" smtClean="0">
                <a:solidFill>
                  <a:schemeClr val="accent1"/>
                </a:solidFill>
                <a:latin typeface="Consolas" panose="020B0609020204030204" pitchFamily="49" charset="0"/>
                <a:cs typeface="Consolas" panose="020B0609020204030204" pitchFamily="49" charset="0"/>
              </a:rPr>
              <a:t>]</a:t>
            </a:r>
            <a:endParaRPr lang="en-US" sz="4400" b="1" dirty="0">
              <a:latin typeface="Consolas" panose="020B0609020204030204" pitchFamily="49" charset="0"/>
              <a:cs typeface="Consolas" panose="020B0609020204030204" pitchFamily="49" charset="0"/>
            </a:endParaRPr>
          </a:p>
        </p:txBody>
      </p:sp>
      <p:sp>
        <p:nvSpPr>
          <p:cNvPr id="3" name="Title 2"/>
          <p:cNvSpPr>
            <a:spLocks noGrp="1"/>
          </p:cNvSpPr>
          <p:nvPr>
            <p:ph type="title"/>
          </p:nvPr>
        </p:nvSpPr>
        <p:spPr/>
        <p:txBody>
          <a:bodyPr/>
          <a:lstStyle/>
          <a:p>
            <a:r>
              <a:rPr lang="en-US" dirty="0" err="1" smtClean="0"/>
              <a:t>SpeedIndex</a:t>
            </a:r>
            <a:r>
              <a:rPr lang="en-US" dirty="0" smtClean="0"/>
              <a:t> Percentiles</a:t>
            </a:r>
            <a:endParaRPr lang="en-US" dirty="0"/>
          </a:p>
        </p:txBody>
      </p:sp>
    </p:spTree>
    <p:extLst>
      <p:ext uri="{BB962C8B-B14F-4D97-AF65-F5344CB8AC3E}">
        <p14:creationId xmlns:p14="http://schemas.microsoft.com/office/powerpoint/2010/main" val="23023815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83088" y="3833664"/>
            <a:ext cx="16417824"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a:t>
            </a:r>
            <a:r>
              <a:rPr lang="en-US" sz="4400" b="1" dirty="0">
                <a:solidFill>
                  <a:schemeClr val="tx1"/>
                </a:solidFill>
                <a:latin typeface="Consolas" panose="020B0609020204030204" pitchFamily="49" charset="0"/>
                <a:cs typeface="Consolas" panose="020B0609020204030204" pitchFamily="49" charset="0"/>
              </a:rPr>
              <a:t> status, </a:t>
            </a:r>
            <a:r>
              <a:rPr lang="en-US" sz="4400" b="1" dirty="0" smtClean="0">
                <a:solidFill>
                  <a:schemeClr val="accent2"/>
                </a:solidFill>
                <a:latin typeface="Consolas" panose="020B0609020204030204" pitchFamily="49" charset="0"/>
                <a:cs typeface="Consolas" panose="020B0609020204030204" pitchFamily="49" charset="0"/>
              </a:rPr>
              <a:t>ROUND</a:t>
            </a:r>
            <a:r>
              <a:rPr lang="en-US" sz="4400" b="1" dirty="0" smtClean="0">
                <a:solidFill>
                  <a:schemeClr val="tx1"/>
                </a:solidFill>
                <a:latin typeface="Consolas" panose="020B0609020204030204" pitchFamily="49" charset="0"/>
                <a:cs typeface="Consolas" panose="020B0609020204030204" pitchFamily="49" charset="0"/>
              </a:rPr>
              <a:t>(100 * ratio</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AS</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percent, total </a:t>
            </a: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FROM</a:t>
            </a:r>
            <a:r>
              <a:rPr lang="en-US" sz="4400" b="1" dirty="0" smtClean="0">
                <a:solidFill>
                  <a:schemeClr val="tx1"/>
                </a:solidFill>
                <a:latin typeface="Consolas" panose="020B0609020204030204" pitchFamily="49" charset="0"/>
                <a:cs typeface="Consolas" panose="020B0609020204030204" pitchFamily="49" charset="0"/>
              </a:rPr>
              <a:t> (</a:t>
            </a:r>
            <a:endParaRPr lang="en-US" sz="4400" b="1" dirty="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SELECT</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status, </a:t>
            </a:r>
            <a:endParaRPr lang="en-US" sz="4400" b="1" dirty="0" smtClean="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COUNT</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AS</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total, </a:t>
            </a:r>
            <a:endParaRPr lang="en-US" sz="4400" b="1" dirty="0" smtClean="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RATIO_TO_REPORT</a:t>
            </a:r>
            <a:r>
              <a:rPr lang="en-US" sz="4400" b="1" dirty="0" smtClean="0">
                <a:solidFill>
                  <a:schemeClr val="tx1"/>
                </a:solidFill>
                <a:latin typeface="Consolas" panose="020B0609020204030204" pitchFamily="49" charset="0"/>
                <a:cs typeface="Consolas" panose="020B0609020204030204" pitchFamily="49" charset="0"/>
              </a:rPr>
              <a:t>(total</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OVER</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ratio</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a:t>
            </a:r>
            <a:r>
              <a:rPr lang="en-US" sz="4400" b="1" dirty="0" err="1">
                <a:solidFill>
                  <a:schemeClr val="accent1"/>
                </a:solidFill>
                <a:latin typeface="Consolas" panose="020B0609020204030204" pitchFamily="49" charset="0"/>
                <a:cs typeface="Consolas" panose="020B0609020204030204" pitchFamily="49" charset="0"/>
              </a:rPr>
              <a:t>httparchive:runs.latest_requests</a:t>
            </a:r>
            <a:r>
              <a:rPr lang="en-US" sz="4400" b="1" dirty="0">
                <a:solidFill>
                  <a:schemeClr val="accent1"/>
                </a:solidFill>
                <a:latin typeface="Consolas" panose="020B0609020204030204" pitchFamily="49" charset="0"/>
                <a:cs typeface="Consolas" panose="020B0609020204030204" pitchFamily="49" charset="0"/>
              </a:rPr>
              <a: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GROUP BY </a:t>
            </a:r>
            <a:r>
              <a:rPr lang="en-US" sz="4400" b="1" dirty="0">
                <a:solidFill>
                  <a:schemeClr val="tx1"/>
                </a:solidFill>
                <a:latin typeface="Consolas" panose="020B0609020204030204" pitchFamily="49" charset="0"/>
                <a:cs typeface="Consolas" panose="020B0609020204030204" pitchFamily="49" charset="0"/>
              </a:rPr>
              <a:t>status</a:t>
            </a:r>
          </a:p>
          <a:p>
            <a:pPr marL="0" indent="0">
              <a:buNone/>
            </a:pPr>
            <a:r>
              <a:rPr lang="en-US" sz="4400" b="1" dirty="0">
                <a:solidFill>
                  <a:schemeClr val="tx1"/>
                </a:solidFill>
                <a:latin typeface="Consolas" panose="020B0609020204030204" pitchFamily="49" charset="0"/>
                <a:cs typeface="Consolas" panose="020B0609020204030204" pitchFamily="49" charset="0"/>
              </a:rPr>
              <a:t>)</a:t>
            </a:r>
          </a:p>
          <a:p>
            <a:pPr marL="0" indent="0">
              <a:buNone/>
            </a:pPr>
            <a:r>
              <a:rPr lang="en-US" sz="4400" b="1" dirty="0">
                <a:solidFill>
                  <a:schemeClr val="accent2"/>
                </a:solidFill>
                <a:latin typeface="Consolas" panose="020B0609020204030204" pitchFamily="49" charset="0"/>
                <a:cs typeface="Consolas" panose="020B0609020204030204" pitchFamily="49" charset="0"/>
              </a:rPr>
              <a:t>ORDER BY </a:t>
            </a:r>
            <a:r>
              <a:rPr lang="en-US" sz="4400" b="1" dirty="0">
                <a:solidFill>
                  <a:schemeClr val="tx1"/>
                </a:solidFill>
                <a:latin typeface="Consolas" panose="020B0609020204030204" pitchFamily="49" charset="0"/>
                <a:cs typeface="Consolas" panose="020B0609020204030204" pitchFamily="49" charset="0"/>
              </a:rPr>
              <a:t>total </a:t>
            </a:r>
            <a:r>
              <a:rPr lang="en-US" sz="4400" b="1" dirty="0">
                <a:solidFill>
                  <a:schemeClr val="accent2"/>
                </a:solidFill>
                <a:latin typeface="Consolas" panose="020B0609020204030204" pitchFamily="49" charset="0"/>
                <a:cs typeface="Consolas" panose="020B0609020204030204" pitchFamily="49" charset="0"/>
              </a:rPr>
              <a:t>DESC</a:t>
            </a:r>
          </a:p>
        </p:txBody>
      </p:sp>
      <p:sp>
        <p:nvSpPr>
          <p:cNvPr id="3" name="Title 2"/>
          <p:cNvSpPr>
            <a:spLocks noGrp="1"/>
          </p:cNvSpPr>
          <p:nvPr>
            <p:ph type="title"/>
          </p:nvPr>
        </p:nvSpPr>
        <p:spPr/>
        <p:txBody>
          <a:bodyPr/>
          <a:lstStyle/>
          <a:p>
            <a:r>
              <a:rPr lang="en-US" dirty="0" smtClean="0"/>
              <a:t>Status Code Usage</a:t>
            </a:r>
            <a:endParaRPr lang="en-US" dirty="0"/>
          </a:p>
        </p:txBody>
      </p:sp>
    </p:spTree>
    <p:extLst>
      <p:ext uri="{BB962C8B-B14F-4D97-AF65-F5344CB8AC3E}">
        <p14:creationId xmlns:p14="http://schemas.microsoft.com/office/powerpoint/2010/main" val="30249630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83088" y="3833664"/>
            <a:ext cx="20882320"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 DOMAIN</a:t>
            </a:r>
            <a:r>
              <a:rPr lang="en-US" sz="4400" b="1" dirty="0">
                <a:solidFill>
                  <a:schemeClr val="tx1"/>
                </a:solidFill>
                <a:latin typeface="Consolas" panose="020B0609020204030204" pitchFamily="49" charset="0"/>
                <a:cs typeface="Consolas" panose="020B0609020204030204" pitchFamily="49" charset="0"/>
              </a:rPr>
              <a:t>(req.url) </a:t>
            </a:r>
            <a:r>
              <a:rPr lang="en-US" sz="4400" b="1" dirty="0" err="1">
                <a:solidFill>
                  <a:schemeClr val="tx1"/>
                </a:solidFill>
                <a:latin typeface="Consolas" panose="020B0609020204030204" pitchFamily="49" charset="0"/>
                <a:cs typeface="Consolas" panose="020B0609020204030204" pitchFamily="49" charset="0"/>
              </a:rPr>
              <a:t>third_party</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COUNT</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num_requests</a:t>
            </a:r>
            <a:endParaRPr lang="en-US" sz="4400" b="1" dirty="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a:t>
            </a:r>
            <a:r>
              <a:rPr lang="en-US" sz="4400" b="1" dirty="0" err="1">
                <a:solidFill>
                  <a:schemeClr val="accent1"/>
                </a:solidFill>
                <a:latin typeface="Consolas" panose="020B0609020204030204" pitchFamily="49" charset="0"/>
                <a:cs typeface="Consolas" panose="020B0609020204030204" pitchFamily="49" charset="0"/>
              </a:rPr>
              <a:t>httparchive:runs.latest_requests</a:t>
            </a:r>
            <a:r>
              <a:rPr lang="en-US" sz="4400" b="1" dirty="0">
                <a:solidFill>
                  <a:schemeClr val="accent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req</a:t>
            </a:r>
            <a:r>
              <a:rPr lang="en-US" sz="4400" b="1" dirty="0">
                <a:solidFill>
                  <a:schemeClr val="tx1"/>
                </a:solidFill>
                <a:latin typeface="Consolas" panose="020B0609020204030204" pitchFamily="49" charset="0"/>
                <a:cs typeface="Consolas" panose="020B0609020204030204" pitchFamily="49" charset="0"/>
              </a:rPr>
              <a:t> </a:t>
            </a:r>
            <a:endParaRPr lang="en-US" sz="4400" b="1" dirty="0" smtClean="0">
              <a:solidFill>
                <a:schemeClr val="tx1"/>
              </a:solidFill>
              <a:latin typeface="Consolas" panose="020B0609020204030204" pitchFamily="49" charset="0"/>
              <a:cs typeface="Consolas" panose="020B0609020204030204" pitchFamily="49" charset="0"/>
            </a:endParaRP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JOIN</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SELECT DOMAIN</a:t>
            </a:r>
            <a:r>
              <a:rPr lang="en-US" sz="4400" b="1" dirty="0">
                <a:solidFill>
                  <a:schemeClr val="tx1"/>
                </a:solidFill>
                <a:latin typeface="Consolas" panose="020B0609020204030204" pitchFamily="49" charset="0"/>
                <a:cs typeface="Consolas" panose="020B0609020204030204" pitchFamily="49" charset="0"/>
              </a:rPr>
              <a:t>(</a:t>
            </a:r>
            <a:r>
              <a:rPr lang="en-US" sz="4400" b="1" dirty="0" err="1">
                <a:solidFill>
                  <a:schemeClr val="tx1"/>
                </a:solidFill>
                <a:latin typeface="Consolas" panose="020B0609020204030204" pitchFamily="49" charset="0"/>
                <a:cs typeface="Consolas" panose="020B0609020204030204" pitchFamily="49" charset="0"/>
              </a:rPr>
              <a:t>url</a:t>
            </a:r>
            <a:r>
              <a:rPr lang="en-US" sz="4400" b="1" dirty="0">
                <a:solidFill>
                  <a:schemeClr val="tx1"/>
                </a:solidFill>
                <a:latin typeface="Consolas" panose="020B0609020204030204" pitchFamily="49" charset="0"/>
                <a:cs typeface="Consolas" panose="020B0609020204030204" pitchFamily="49" charset="0"/>
              </a:rPr>
              <a:t>) self, </a:t>
            </a:r>
            <a:r>
              <a:rPr lang="en-US" sz="4400" b="1" dirty="0" err="1">
                <a:solidFill>
                  <a:schemeClr val="tx1"/>
                </a:solidFill>
                <a:latin typeface="Consolas" panose="020B0609020204030204" pitchFamily="49" charset="0"/>
                <a:cs typeface="Consolas" panose="020B0609020204030204" pitchFamily="49" charset="0"/>
              </a:rPr>
              <a:t>pageid</a:t>
            </a:r>
            <a:endParaRPr lang="en-US" sz="4400" b="1" dirty="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a:t>
            </a:r>
            <a:r>
              <a:rPr lang="en-US" sz="4400" b="1" dirty="0" err="1">
                <a:solidFill>
                  <a:schemeClr val="accent1"/>
                </a:solidFill>
                <a:latin typeface="Consolas" panose="020B0609020204030204" pitchFamily="49" charset="0"/>
                <a:cs typeface="Consolas" panose="020B0609020204030204" pitchFamily="49" charset="0"/>
              </a:rPr>
              <a:t>httparchive:runs.latest_pages</a:t>
            </a:r>
            <a:r>
              <a:rPr lang="en-US" sz="4400" b="1" dirty="0">
                <a:solidFill>
                  <a:schemeClr val="accent1"/>
                </a:solidFill>
                <a:latin typeface="Consolas" panose="020B0609020204030204" pitchFamily="49" charset="0"/>
                <a:cs typeface="Consolas" panose="020B0609020204030204" pitchFamily="49" charset="0"/>
              </a:rPr>
              <a: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pages </a:t>
            </a:r>
            <a:r>
              <a:rPr lang="en-US" sz="4400" b="1" dirty="0">
                <a:solidFill>
                  <a:schemeClr val="accent2"/>
                </a:solidFill>
                <a:latin typeface="Consolas" panose="020B0609020204030204" pitchFamily="49" charset="0"/>
                <a:cs typeface="Consolas" panose="020B0609020204030204" pitchFamily="49" charset="0"/>
              </a:rPr>
              <a:t>ON</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pages.pageid</a:t>
            </a:r>
            <a:r>
              <a:rPr lang="en-US" sz="4400" b="1" dirty="0">
                <a:solidFill>
                  <a:schemeClr val="tx1"/>
                </a:solidFill>
                <a:latin typeface="Consolas" panose="020B0609020204030204" pitchFamily="49" charset="0"/>
                <a:cs typeface="Consolas" panose="020B0609020204030204" pitchFamily="49" charset="0"/>
              </a:rPr>
              <a:t> = </a:t>
            </a:r>
            <a:r>
              <a:rPr lang="en-US" sz="4400" b="1" dirty="0" err="1">
                <a:solidFill>
                  <a:schemeClr val="tx1"/>
                </a:solidFill>
                <a:latin typeface="Consolas" panose="020B0609020204030204" pitchFamily="49" charset="0"/>
                <a:cs typeface="Consolas" panose="020B0609020204030204" pitchFamily="49" charset="0"/>
              </a:rPr>
              <a:t>req.pageid</a:t>
            </a:r>
            <a:endParaRPr lang="en-US" sz="4400" b="1" dirty="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accent2"/>
                </a:solidFill>
                <a:latin typeface="Consolas" panose="020B0609020204030204" pitchFamily="49" charset="0"/>
                <a:cs typeface="Consolas" panose="020B0609020204030204" pitchFamily="49" charset="0"/>
              </a:rPr>
              <a:t>WHERE DOMAIN</a:t>
            </a:r>
            <a:r>
              <a:rPr lang="en-US" sz="4400" b="1" dirty="0">
                <a:solidFill>
                  <a:schemeClr val="tx1"/>
                </a:solidFill>
                <a:latin typeface="Consolas" panose="020B0609020204030204" pitchFamily="49" charset="0"/>
                <a:cs typeface="Consolas" panose="020B0609020204030204" pitchFamily="49" charset="0"/>
              </a:rPr>
              <a:t>(req.url) != </a:t>
            </a:r>
            <a:r>
              <a:rPr lang="en-US" sz="4400" b="1" dirty="0" err="1">
                <a:solidFill>
                  <a:schemeClr val="tx1"/>
                </a:solidFill>
                <a:latin typeface="Consolas" panose="020B0609020204030204" pitchFamily="49" charset="0"/>
                <a:cs typeface="Consolas" panose="020B0609020204030204" pitchFamily="49" charset="0"/>
              </a:rPr>
              <a:t>pages.self</a:t>
            </a:r>
            <a:endParaRPr lang="en-US" sz="4400" b="1" dirty="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accent2"/>
                </a:solidFill>
                <a:latin typeface="Consolas" panose="020B0609020204030204" pitchFamily="49" charset="0"/>
                <a:cs typeface="Consolas" panose="020B0609020204030204" pitchFamily="49" charset="0"/>
              </a:rPr>
              <a:t>GROUP BY </a:t>
            </a:r>
            <a:r>
              <a:rPr lang="en-US" sz="4400" b="1" dirty="0" err="1">
                <a:solidFill>
                  <a:schemeClr val="tx1"/>
                </a:solidFill>
                <a:latin typeface="Consolas" panose="020B0609020204030204" pitchFamily="49" charset="0"/>
                <a:cs typeface="Consolas" panose="020B0609020204030204" pitchFamily="49" charset="0"/>
              </a:rPr>
              <a:t>third_party</a:t>
            </a:r>
            <a:endParaRPr lang="en-US" sz="4400" b="1" dirty="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accent2"/>
                </a:solidFill>
                <a:latin typeface="Consolas" panose="020B0609020204030204" pitchFamily="49" charset="0"/>
                <a:cs typeface="Consolas" panose="020B0609020204030204" pitchFamily="49" charset="0"/>
              </a:rPr>
              <a:t>ORDER BY </a:t>
            </a:r>
            <a:r>
              <a:rPr lang="en-US" sz="4400" b="1" dirty="0" err="1">
                <a:solidFill>
                  <a:schemeClr val="tx1"/>
                </a:solidFill>
                <a:latin typeface="Consolas" panose="020B0609020204030204" pitchFamily="49" charset="0"/>
                <a:cs typeface="Consolas" panose="020B0609020204030204" pitchFamily="49" charset="0"/>
              </a:rPr>
              <a:t>num_requests</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DESC</a:t>
            </a:r>
          </a:p>
        </p:txBody>
      </p:sp>
      <p:sp>
        <p:nvSpPr>
          <p:cNvPr id="3" name="Title 2"/>
          <p:cNvSpPr>
            <a:spLocks noGrp="1"/>
          </p:cNvSpPr>
          <p:nvPr>
            <p:ph type="title"/>
          </p:nvPr>
        </p:nvSpPr>
        <p:spPr/>
        <p:txBody>
          <a:bodyPr/>
          <a:lstStyle/>
          <a:p>
            <a:r>
              <a:rPr lang="en-US" dirty="0" smtClean="0"/>
              <a:t>3</a:t>
            </a:r>
            <a:r>
              <a:rPr lang="en-US" baseline="30000" dirty="0" smtClean="0"/>
              <a:t>rd</a:t>
            </a:r>
            <a:r>
              <a:rPr lang="en-US" dirty="0" smtClean="0"/>
              <a:t> Party Usage</a:t>
            </a:r>
            <a:endParaRPr lang="en-US" dirty="0"/>
          </a:p>
        </p:txBody>
      </p:sp>
    </p:spTree>
    <p:extLst>
      <p:ext uri="{BB962C8B-B14F-4D97-AF65-F5344CB8AC3E}">
        <p14:creationId xmlns:p14="http://schemas.microsoft.com/office/powerpoint/2010/main" val="16948857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bwMode="auto">
          <a:xfrm>
            <a:off x="5174282" y="2537520"/>
            <a:ext cx="13969552" cy="13969552"/>
          </a:xfrm>
          <a:prstGeom prst="ellipse">
            <a:avLst/>
          </a:prstGeom>
          <a:blipFill dpi="0" rotWithShape="1">
            <a:blip r:embed="rId2">
              <a:duotone>
                <a:schemeClr val="bg2">
                  <a:shade val="45000"/>
                  <a:satMod val="135000"/>
                </a:schemeClr>
                <a:prstClr val="white"/>
              </a:duotone>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p:nvPr>
        </p:nvSpPr>
        <p:spPr/>
        <p:txBody>
          <a:bodyPr/>
          <a:lstStyle/>
          <a:p>
            <a:r>
              <a:rPr lang="en-US" dirty="0" smtClean="0"/>
              <a:t>Thank you</a:t>
            </a:r>
            <a:endParaRPr lang="en-US" dirty="0"/>
          </a:p>
        </p:txBody>
      </p:sp>
      <p:sp>
        <p:nvSpPr>
          <p:cNvPr id="5" name="Oval 4"/>
          <p:cNvSpPr/>
          <p:nvPr/>
        </p:nvSpPr>
        <p:spPr bwMode="auto">
          <a:xfrm>
            <a:off x="886744" y="5198754"/>
            <a:ext cx="4431554" cy="4431554"/>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Oval 8"/>
          <p:cNvSpPr/>
          <p:nvPr/>
        </p:nvSpPr>
        <p:spPr bwMode="auto">
          <a:xfrm>
            <a:off x="4742234" y="4373724"/>
            <a:ext cx="1584176" cy="1584176"/>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25" name="Picture 24" descr="RSS_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2274" y="4661756"/>
            <a:ext cx="939020" cy="936104"/>
          </a:xfrm>
          <a:prstGeom prst="rect">
            <a:avLst/>
          </a:prstGeom>
        </p:spPr>
      </p:pic>
      <p:pic>
        <p:nvPicPr>
          <p:cNvPr id="30" name="Picture 29" descr="twitter-White_Ne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5235" y="6352903"/>
            <a:ext cx="2517654" cy="2064478"/>
          </a:xfrm>
          <a:prstGeom prst="rect">
            <a:avLst/>
          </a:prstGeom>
        </p:spPr>
      </p:pic>
      <p:sp>
        <p:nvSpPr>
          <p:cNvPr id="32" name="Rectangular Callout 31"/>
          <p:cNvSpPr/>
          <p:nvPr/>
        </p:nvSpPr>
        <p:spPr bwMode="auto">
          <a:xfrm>
            <a:off x="1861914" y="10206372"/>
            <a:ext cx="3096344" cy="1656184"/>
          </a:xfrm>
          <a:prstGeom prst="wedgeRectCallout">
            <a:avLst>
              <a:gd name="adj1" fmla="val 3438"/>
              <a:gd name="adj2" fmla="val -74074"/>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Text Placeholder 8"/>
          <p:cNvSpPr txBox="1">
            <a:spLocks/>
          </p:cNvSpPr>
          <p:nvPr/>
        </p:nvSpPr>
        <p:spPr>
          <a:xfrm>
            <a:off x="2021137" y="10422396"/>
            <a:ext cx="2736304"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@NIKMD23</a:t>
            </a:r>
            <a:endParaRPr lang="en-US" kern="0" dirty="0"/>
          </a:p>
        </p:txBody>
      </p:sp>
      <p:sp>
        <p:nvSpPr>
          <p:cNvPr id="35" name="Rectangular Callout 34"/>
          <p:cNvSpPr/>
          <p:nvPr/>
        </p:nvSpPr>
        <p:spPr bwMode="auto">
          <a:xfrm>
            <a:off x="16401795" y="3257600"/>
            <a:ext cx="4270678" cy="1656184"/>
          </a:xfrm>
          <a:prstGeom prst="wedgeRectCallout">
            <a:avLst>
              <a:gd name="adj1" fmla="val -38528"/>
              <a:gd name="adj2" fmla="val 69765"/>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Text Placeholder 8"/>
          <p:cNvSpPr txBox="1">
            <a:spLocks/>
          </p:cNvSpPr>
          <p:nvPr/>
        </p:nvSpPr>
        <p:spPr>
          <a:xfrm>
            <a:off x="16911586" y="3508681"/>
            <a:ext cx="3312368"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BITLY.COM/</a:t>
            </a:r>
            <a:r>
              <a:rPr lang="en-US" sz="2400" kern="0" dirty="0" smtClean="0"/>
              <a:t/>
            </a:r>
            <a:br>
              <a:rPr lang="en-US" sz="2400" kern="0" dirty="0" smtClean="0"/>
            </a:br>
            <a:r>
              <a:rPr lang="en-US" sz="2400" kern="0" dirty="0" smtClean="0"/>
              <a:t>TRACKING-REAL-WORLD-WEB-PERF</a:t>
            </a:r>
            <a:endParaRPr lang="en-US" kern="0" dirty="0"/>
          </a:p>
        </p:txBody>
      </p:sp>
      <p:sp>
        <p:nvSpPr>
          <p:cNvPr id="36" name="Rectangular Callout 35"/>
          <p:cNvSpPr/>
          <p:nvPr/>
        </p:nvSpPr>
        <p:spPr bwMode="auto">
          <a:xfrm>
            <a:off x="1141834" y="2357500"/>
            <a:ext cx="4076688" cy="1656184"/>
          </a:xfrm>
          <a:prstGeom prst="wedgeRectCallout">
            <a:avLst>
              <a:gd name="adj1" fmla="val 38796"/>
              <a:gd name="adj2" fmla="val 72671"/>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Text Placeholder 8"/>
          <p:cNvSpPr txBox="1">
            <a:spLocks/>
          </p:cNvSpPr>
          <p:nvPr/>
        </p:nvSpPr>
        <p:spPr>
          <a:xfrm>
            <a:off x="1190130" y="2645073"/>
            <a:ext cx="4028392"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NIKCODES.COM</a:t>
            </a:r>
            <a:endParaRPr lang="en-US" kern="0" dirty="0"/>
          </a:p>
        </p:txBody>
      </p:sp>
      <p:sp>
        <p:nvSpPr>
          <p:cNvPr id="37" name="Oval 36"/>
          <p:cNvSpPr/>
          <p:nvPr/>
        </p:nvSpPr>
        <p:spPr bwMode="auto">
          <a:xfrm>
            <a:off x="19088297" y="10242376"/>
            <a:ext cx="2016224" cy="2016224"/>
          </a:xfrm>
          <a:prstGeom prst="ellipse">
            <a:avLst/>
          </a:prstGeom>
          <a:blipFill rotWithShape="1">
            <a:blip r:embed="rId7"/>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8" name="TextBox 37"/>
          <p:cNvSpPr txBox="1"/>
          <p:nvPr/>
        </p:nvSpPr>
        <p:spPr>
          <a:xfrm>
            <a:off x="19481279" y="10527213"/>
            <a:ext cx="1263202" cy="1446550"/>
          </a:xfrm>
          <a:prstGeom prst="rect">
            <a:avLst/>
          </a:prstGeom>
          <a:noFill/>
        </p:spPr>
        <p:txBody>
          <a:bodyPr wrap="square" rtlCol="0">
            <a:spAutoFit/>
          </a:bodyPr>
          <a:lstStyle/>
          <a:p>
            <a:r>
              <a:rPr lang="en-US" sz="8800" dirty="0" smtClean="0">
                <a:solidFill>
                  <a:srgbClr val="FFFFFF"/>
                </a:solidFill>
                <a:latin typeface="Heavyweight" panose="00000400000000000000" pitchFamily="2" charset="0"/>
              </a:rPr>
              <a:t>?</a:t>
            </a:r>
            <a:endParaRPr lang="en-US" sz="8800" dirty="0">
              <a:solidFill>
                <a:srgbClr val="FFFFFF"/>
              </a:solidFill>
              <a:latin typeface="Heavyweight" panose="00000400000000000000" pitchFamily="2" charset="0"/>
            </a:endParaRPr>
          </a:p>
        </p:txBody>
      </p:sp>
      <p:sp>
        <p:nvSpPr>
          <p:cNvPr id="39" name="Rectangular Callout 38"/>
          <p:cNvSpPr/>
          <p:nvPr/>
        </p:nvSpPr>
        <p:spPr bwMode="auto">
          <a:xfrm>
            <a:off x="19573139" y="8298160"/>
            <a:ext cx="3311056" cy="1656184"/>
          </a:xfrm>
          <a:prstGeom prst="wedgeRectCallout">
            <a:avLst>
              <a:gd name="adj1" fmla="val 2200"/>
              <a:gd name="adj2" fmla="val 77030"/>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 Placeholder 8"/>
          <p:cNvSpPr txBox="1">
            <a:spLocks/>
          </p:cNvSpPr>
          <p:nvPr/>
        </p:nvSpPr>
        <p:spPr>
          <a:xfrm>
            <a:off x="19232313" y="8583859"/>
            <a:ext cx="4028392"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QUESTIONS?</a:t>
            </a:r>
            <a:endParaRPr lang="en-US" kern="0" dirty="0"/>
          </a:p>
        </p:txBody>
      </p:sp>
      <p:sp>
        <p:nvSpPr>
          <p:cNvPr id="7" name="Rectangle 6"/>
          <p:cNvSpPr/>
          <p:nvPr/>
        </p:nvSpPr>
        <p:spPr bwMode="auto">
          <a:xfrm>
            <a:off x="8187387" y="4913784"/>
            <a:ext cx="8009226" cy="8066098"/>
          </a:xfrm>
          <a:prstGeom prst="rect">
            <a:avLst/>
          </a:prstGeom>
          <a:blipFill dpi="0" rotWithShape="1">
            <a:blip r:embed="rId8">
              <a:alphaModFix amt="75000"/>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6011354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Milestone Metrics</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530688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a:t>
            </a:r>
            <a:r>
              <a:rPr lang="en-US" dirty="0" smtClean="0"/>
              <a:t>Metrics - Time To First Byte</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176834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445346" y="9522296"/>
            <a:ext cx="20162240" cy="5328592"/>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 name="Straight Connector 3"/>
          <p:cNvCxnSpPr/>
          <p:nvPr/>
        </p:nvCxnSpPr>
        <p:spPr bwMode="auto">
          <a:xfrm>
            <a:off x="1462808" y="10098360"/>
            <a:ext cx="20162240" cy="0"/>
          </a:xfrm>
          <a:prstGeom prst="line">
            <a:avLst/>
          </a:prstGeom>
          <a:solidFill>
            <a:srgbClr val="ECB100"/>
          </a:solidFill>
          <a:ln w="63500">
            <a:solidFill>
              <a:schemeClr val="bg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First Byte - details</a:t>
            </a:r>
            <a:endParaRPr lang="en-US" dirty="0"/>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TextBox 25"/>
          <p:cNvSpPr txBox="1"/>
          <p:nvPr/>
        </p:nvSpPr>
        <p:spPr>
          <a:xfrm>
            <a:off x="1462808" y="9522296"/>
            <a:ext cx="11521280" cy="584775"/>
          </a:xfrm>
          <a:prstGeom prst="rect">
            <a:avLst/>
          </a:prstGeom>
          <a:noFill/>
        </p:spPr>
        <p:txBody>
          <a:bodyPr wrap="square" rtlCol="0">
            <a:spAutoFit/>
          </a:bodyPr>
          <a:lstStyle/>
          <a:p>
            <a:pPr algn="l"/>
            <a:r>
              <a:rPr lang="en-US" sz="3200" b="1" dirty="0" smtClean="0">
                <a:solidFill>
                  <a:schemeClr val="bg2"/>
                </a:solidFill>
                <a:latin typeface="Consolas" panose="020B0609020204030204" pitchFamily="49" charset="0"/>
                <a:cs typeface="Consolas" panose="020B0609020204030204" pitchFamily="49" charset="0"/>
              </a:rPr>
              <a:t>&lt;</a:t>
            </a:r>
            <a:r>
              <a:rPr lang="en-US" sz="3200" b="1" dirty="0" smtClean="0">
                <a:solidFill>
                  <a:schemeClr val="accent2"/>
                </a:solidFill>
                <a:latin typeface="Consolas" panose="020B0609020204030204" pitchFamily="49" charset="0"/>
                <a:cs typeface="Consolas" panose="020B0609020204030204" pitchFamily="49" charset="0"/>
              </a:rPr>
              <a:t>F12</a:t>
            </a:r>
            <a:r>
              <a:rPr lang="en-US" sz="3200" b="1" dirty="0" smtClean="0">
                <a:solidFill>
                  <a:schemeClr val="bg2"/>
                </a:solidFill>
                <a:latin typeface="Consolas" panose="020B0609020204030204" pitchFamily="49" charset="0"/>
                <a:cs typeface="Consolas" panose="020B0609020204030204" pitchFamily="49" charset="0"/>
              </a:rPr>
              <a:t>/&gt; </a:t>
            </a:r>
            <a:r>
              <a:rPr lang="en-US" sz="3200" b="1" dirty="0" smtClean="0">
                <a:solidFill>
                  <a:schemeClr val="accent2"/>
                </a:solidFill>
                <a:latin typeface="Consolas" panose="020B0609020204030204" pitchFamily="49" charset="0"/>
                <a:cs typeface="Consolas" panose="020B0609020204030204" pitchFamily="49" charset="0"/>
              </a:rPr>
              <a:t>Tools </a:t>
            </a:r>
            <a:r>
              <a:rPr lang="en-US" sz="3200" dirty="0" smtClean="0">
                <a:solidFill>
                  <a:schemeClr val="tx1">
                    <a:lumMod val="50000"/>
                  </a:schemeClr>
                </a:solidFill>
              </a:rPr>
              <a:t>▸ </a:t>
            </a:r>
            <a:r>
              <a:rPr lang="en-US" sz="3200" b="1" dirty="0" smtClean="0">
                <a:solidFill>
                  <a:schemeClr val="bg1"/>
                </a:solidFill>
                <a:latin typeface="Consolas" panose="020B0609020204030204" pitchFamily="49" charset="0"/>
                <a:cs typeface="Consolas" panose="020B0609020204030204" pitchFamily="49" charset="0"/>
              </a:rPr>
              <a:t>Network</a:t>
            </a:r>
            <a:endParaRPr lang="en-US" sz="3200" b="1"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17376576" y="9513585"/>
            <a:ext cx="4104456" cy="584775"/>
          </a:xfrm>
          <a:prstGeom prst="rect">
            <a:avLst/>
          </a:prstGeom>
          <a:noFill/>
        </p:spPr>
        <p:txBody>
          <a:bodyPr wrap="square" rtlCol="0">
            <a:spAutoFit/>
          </a:bodyPr>
          <a:lstStyle/>
          <a:p>
            <a:pPr algn="r"/>
            <a:r>
              <a:rPr lang="en-US" sz="3200" b="1" dirty="0" smtClean="0">
                <a:solidFill>
                  <a:schemeClr val="accent4"/>
                </a:solidFill>
                <a:latin typeface="Consolas" panose="020B0609020204030204" pitchFamily="49" charset="0"/>
                <a:cs typeface="Consolas" panose="020B0609020204030204" pitchFamily="49" charset="0"/>
              </a:rPr>
              <a:t>x</a:t>
            </a:r>
            <a:endParaRPr lang="en-US" sz="3200" b="1" dirty="0">
              <a:solidFill>
                <a:schemeClr val="accent4"/>
              </a:solidFill>
              <a:latin typeface="Consolas" panose="020B0609020204030204" pitchFamily="49" charset="0"/>
              <a:cs typeface="Consolas" panose="020B0609020204030204" pitchFamily="49" charset="0"/>
            </a:endParaRPr>
          </a:p>
        </p:txBody>
      </p:sp>
      <p:sp>
        <p:nvSpPr>
          <p:cNvPr id="28" name="TextBox 27"/>
          <p:cNvSpPr txBox="1"/>
          <p:nvPr/>
        </p:nvSpPr>
        <p:spPr>
          <a:xfrm>
            <a:off x="16800512" y="9441577"/>
            <a:ext cx="4104456" cy="584775"/>
          </a:xfrm>
          <a:prstGeom prst="rect">
            <a:avLst/>
          </a:prstGeom>
          <a:noFill/>
        </p:spPr>
        <p:txBody>
          <a:bodyPr wrap="square" rtlCol="0">
            <a:spAutoFit/>
          </a:bodyPr>
          <a:lstStyle/>
          <a:p>
            <a:pPr algn="r"/>
            <a:r>
              <a:rPr lang="en-US" sz="3200" b="1" dirty="0" smtClean="0">
                <a:solidFill>
                  <a:schemeClr val="accent4"/>
                </a:solidFill>
                <a:latin typeface="Consolas" panose="020B0609020204030204" pitchFamily="49" charset="0"/>
                <a:cs typeface="Consolas" panose="020B0609020204030204" pitchFamily="49" charset="0"/>
              </a:rPr>
              <a:t>_</a:t>
            </a:r>
            <a:endParaRPr lang="en-US" sz="3200" b="1" dirty="0">
              <a:solidFill>
                <a:schemeClr val="accent4"/>
              </a:solidFill>
              <a:latin typeface="Consolas" panose="020B0609020204030204" pitchFamily="49" charset="0"/>
              <a:cs typeface="Consolas" panose="020B0609020204030204" pitchFamily="49" charset="0"/>
            </a:endParaRPr>
          </a:p>
        </p:txBody>
      </p:sp>
      <p:sp>
        <p:nvSpPr>
          <p:cNvPr id="29" name="TextBox 28"/>
          <p:cNvSpPr txBox="1"/>
          <p:nvPr/>
        </p:nvSpPr>
        <p:spPr>
          <a:xfrm>
            <a:off x="1471292" y="11034464"/>
            <a:ext cx="11152756" cy="584775"/>
          </a:xfrm>
          <a:prstGeom prst="rect">
            <a:avLst/>
          </a:prstGeom>
          <a:noFill/>
        </p:spPr>
        <p:txBody>
          <a:bodyPr wrap="square" rtlCol="0">
            <a:spAutoFit/>
          </a:bodyPr>
          <a:lstStyle/>
          <a:p>
            <a:pPr algn="l"/>
            <a:r>
              <a:rPr lang="en-US" sz="3200" dirty="0" smtClean="0">
                <a:solidFill>
                  <a:srgbClr val="00B050"/>
                </a:solidFill>
                <a:latin typeface="Web Symbols" pitchFamily="50" charset="0"/>
              </a:rPr>
              <a:t>/</a:t>
            </a:r>
            <a:r>
              <a:rPr lang="en-US" sz="3200" dirty="0" smtClean="0">
                <a:latin typeface="Web Symbols" pitchFamily="50" charset="0"/>
              </a:rPr>
              <a:t> </a:t>
            </a:r>
            <a:r>
              <a:rPr lang="en-US" sz="3200" dirty="0" smtClean="0">
                <a:solidFill>
                  <a:schemeClr val="bg2"/>
                </a:solidFill>
                <a:latin typeface="Consolas" panose="020B0609020204030204" pitchFamily="49" charset="0"/>
                <a:cs typeface="Consolas" panose="020B0609020204030204" pitchFamily="49" charset="0"/>
              </a:rPr>
              <a:t>200  /login      html</a:t>
            </a:r>
            <a:endParaRPr lang="en-US" sz="3200" dirty="0">
              <a:solidFill>
                <a:schemeClr val="accent2"/>
              </a:solidFill>
              <a:latin typeface="Consolas" panose="020B0609020204030204" pitchFamily="49" charset="0"/>
              <a:cs typeface="Consolas" panose="020B0609020204030204" pitchFamily="49" charset="0"/>
            </a:endParaRPr>
          </a:p>
        </p:txBody>
      </p:sp>
      <p:sp>
        <p:nvSpPr>
          <p:cNvPr id="30" name="Rectangle 29"/>
          <p:cNvSpPr/>
          <p:nvPr/>
        </p:nvSpPr>
        <p:spPr bwMode="auto">
          <a:xfrm>
            <a:off x="7079432" y="10962456"/>
            <a:ext cx="1728192" cy="827929"/>
          </a:xfrm>
          <a:prstGeom prst="rect">
            <a:avLst/>
          </a:prstGeom>
          <a:blipFill dpi="0" rotWithShape="1">
            <a:blip r:embed="rId6"/>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Rectangle 30"/>
          <p:cNvSpPr/>
          <p:nvPr/>
        </p:nvSpPr>
        <p:spPr bwMode="auto">
          <a:xfrm>
            <a:off x="8735617" y="10962456"/>
            <a:ext cx="2736304" cy="827929"/>
          </a:xfrm>
          <a:prstGeom prst="rect">
            <a:avLst/>
          </a:prstGeom>
          <a:blipFill dpi="0" rotWithShape="1">
            <a:blip r:embed="rId7"/>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2" name="Rectangle 31"/>
          <p:cNvSpPr/>
          <p:nvPr/>
        </p:nvSpPr>
        <p:spPr bwMode="auto">
          <a:xfrm>
            <a:off x="11399912" y="10962456"/>
            <a:ext cx="2987148" cy="827929"/>
          </a:xfrm>
          <a:prstGeom prst="rect">
            <a:avLst/>
          </a:prstGeom>
          <a:blipFill dpi="0" rotWithShape="1">
            <a:blip r:embed="rId8"/>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ectangle 32"/>
          <p:cNvSpPr/>
          <p:nvPr/>
        </p:nvSpPr>
        <p:spPr bwMode="auto">
          <a:xfrm>
            <a:off x="14352240" y="10962456"/>
            <a:ext cx="4608512" cy="827929"/>
          </a:xfrm>
          <a:prstGeom prst="rect">
            <a:avLst/>
          </a:prstGeom>
          <a:blipFill dpi="0" rotWithShape="1">
            <a:blip r:embed="rId9"/>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ectangle 33"/>
          <p:cNvSpPr/>
          <p:nvPr/>
        </p:nvSpPr>
        <p:spPr bwMode="auto">
          <a:xfrm>
            <a:off x="18960752" y="10962456"/>
            <a:ext cx="2376264" cy="827929"/>
          </a:xfrm>
          <a:prstGeom prst="rect">
            <a:avLst/>
          </a:prstGeom>
          <a:blipFill dpi="0" rotWithShape="1">
            <a:blip r:embed="rId10"/>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Isosceles Triangle 35"/>
          <p:cNvSpPr/>
          <p:nvPr/>
        </p:nvSpPr>
        <p:spPr bwMode="auto">
          <a:xfrm rot="16200000">
            <a:off x="20613062" y="10778725"/>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Isosceles Triangle 36"/>
          <p:cNvSpPr/>
          <p:nvPr/>
        </p:nvSpPr>
        <p:spPr bwMode="auto">
          <a:xfrm rot="16200000">
            <a:off x="20613062" y="11066431"/>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8" name="Isosceles Triangle 37"/>
          <p:cNvSpPr/>
          <p:nvPr/>
        </p:nvSpPr>
        <p:spPr bwMode="auto">
          <a:xfrm rot="16200000">
            <a:off x="20613062" y="11354463"/>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Isosceles Triangle 38"/>
          <p:cNvSpPr/>
          <p:nvPr/>
        </p:nvSpPr>
        <p:spPr bwMode="auto">
          <a:xfrm rot="16200000">
            <a:off x="20613062" y="11606654"/>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Box 39"/>
          <p:cNvSpPr txBox="1"/>
          <p:nvPr/>
        </p:nvSpPr>
        <p:spPr>
          <a:xfrm>
            <a:off x="1471292" y="12114584"/>
            <a:ext cx="11152756" cy="584775"/>
          </a:xfrm>
          <a:prstGeom prst="rect">
            <a:avLst/>
          </a:prstGeom>
          <a:noFill/>
        </p:spPr>
        <p:txBody>
          <a:bodyPr wrap="square" rtlCol="0">
            <a:spAutoFit/>
          </a:bodyPr>
          <a:lstStyle/>
          <a:p>
            <a:pPr algn="l"/>
            <a:r>
              <a:rPr lang="en-US" sz="3200" dirty="0" smtClean="0">
                <a:solidFill>
                  <a:schemeClr val="bg1">
                    <a:lumMod val="40000"/>
                    <a:lumOff val="60000"/>
                  </a:schemeClr>
                </a:solidFill>
                <a:latin typeface="Web Symbols" pitchFamily="50" charset="0"/>
              </a:rPr>
              <a:t>/ </a:t>
            </a:r>
            <a:r>
              <a:rPr lang="en-US" sz="3200" dirty="0" smtClean="0">
                <a:solidFill>
                  <a:schemeClr val="bg1">
                    <a:lumMod val="40000"/>
                    <a:lumOff val="60000"/>
                  </a:schemeClr>
                </a:solidFill>
                <a:latin typeface="Consolas" panose="020B0609020204030204" pitchFamily="49" charset="0"/>
                <a:cs typeface="Consolas" panose="020B0609020204030204" pitchFamily="49" charset="0"/>
              </a:rPr>
              <a:t>200  /style.css  </a:t>
            </a:r>
            <a:r>
              <a:rPr lang="en-US" sz="3200" dirty="0" err="1" smtClean="0">
                <a:solidFill>
                  <a:schemeClr val="bg1">
                    <a:lumMod val="40000"/>
                    <a:lumOff val="60000"/>
                  </a:schemeClr>
                </a:solidFill>
                <a:latin typeface="Consolas" panose="020B0609020204030204" pitchFamily="49" charset="0"/>
                <a:cs typeface="Consolas" panose="020B0609020204030204" pitchFamily="49" charset="0"/>
              </a:rPr>
              <a:t>css</a:t>
            </a:r>
            <a:endParaRPr lang="en-US" sz="3200" dirty="0">
              <a:solidFill>
                <a:schemeClr val="bg1">
                  <a:lumMod val="40000"/>
                  <a:lumOff val="60000"/>
                </a:schemeClr>
              </a:solidFill>
              <a:latin typeface="Consolas" panose="020B0609020204030204" pitchFamily="49" charset="0"/>
              <a:cs typeface="Consolas" panose="020B0609020204030204" pitchFamily="49" charset="0"/>
            </a:endParaRPr>
          </a:p>
        </p:txBody>
      </p:sp>
      <p:sp>
        <p:nvSpPr>
          <p:cNvPr id="42" name="TextBox 41"/>
          <p:cNvSpPr txBox="1"/>
          <p:nvPr/>
        </p:nvSpPr>
        <p:spPr>
          <a:xfrm>
            <a:off x="1462808" y="13113985"/>
            <a:ext cx="11152756" cy="584775"/>
          </a:xfrm>
          <a:prstGeom prst="rect">
            <a:avLst/>
          </a:prstGeom>
          <a:noFill/>
        </p:spPr>
        <p:txBody>
          <a:bodyPr wrap="square" rtlCol="0">
            <a:spAutoFit/>
          </a:bodyPr>
          <a:lstStyle/>
          <a:p>
            <a:pPr algn="l"/>
            <a:r>
              <a:rPr lang="en-US" sz="3200" dirty="0" smtClean="0">
                <a:solidFill>
                  <a:schemeClr val="bg1">
                    <a:lumMod val="40000"/>
                    <a:lumOff val="60000"/>
                  </a:schemeClr>
                </a:solidFill>
                <a:latin typeface="Web Symbols" pitchFamily="50" charset="0"/>
              </a:rPr>
              <a:t>/ </a:t>
            </a:r>
            <a:r>
              <a:rPr lang="en-US" sz="3200" dirty="0" smtClean="0">
                <a:solidFill>
                  <a:schemeClr val="bg1">
                    <a:lumMod val="40000"/>
                    <a:lumOff val="60000"/>
                  </a:schemeClr>
                </a:solidFill>
                <a:latin typeface="Consolas" panose="020B0609020204030204" pitchFamily="49" charset="0"/>
                <a:cs typeface="Consolas" panose="020B0609020204030204" pitchFamily="49" charset="0"/>
              </a:rPr>
              <a:t>200  /logo.png	   </a:t>
            </a:r>
            <a:r>
              <a:rPr lang="en-US" sz="3200" dirty="0" err="1" smtClean="0">
                <a:solidFill>
                  <a:schemeClr val="bg1">
                    <a:lumMod val="40000"/>
                    <a:lumOff val="60000"/>
                  </a:schemeClr>
                </a:solidFill>
                <a:latin typeface="Consolas" panose="020B0609020204030204" pitchFamily="49" charset="0"/>
                <a:cs typeface="Consolas" panose="020B0609020204030204" pitchFamily="49" charset="0"/>
              </a:rPr>
              <a:t>img</a:t>
            </a:r>
            <a:endParaRPr lang="en-US" sz="3200" dirty="0">
              <a:solidFill>
                <a:schemeClr val="bg1">
                  <a:lumMod val="40000"/>
                  <a:lumOff val="60000"/>
                </a:schemeClr>
              </a:solidFill>
              <a:latin typeface="Consolas" panose="020B0609020204030204" pitchFamily="49" charset="0"/>
              <a:cs typeface="Consolas" panose="020B0609020204030204" pitchFamily="49" charset="0"/>
            </a:endParaRPr>
          </a:p>
        </p:txBody>
      </p:sp>
      <p:sp>
        <p:nvSpPr>
          <p:cNvPr id="43" name="Rectangle 42"/>
          <p:cNvSpPr/>
          <p:nvPr/>
        </p:nvSpPr>
        <p:spPr bwMode="auto">
          <a:xfrm>
            <a:off x="14856296" y="12069370"/>
            <a:ext cx="6243752" cy="827929"/>
          </a:xfrm>
          <a:prstGeom prst="rect">
            <a:avLst/>
          </a:prstGeom>
          <a:blipFill dpi="0" rotWithShape="1">
            <a:blip r:embed="rId11">
              <a:alphaModFix amt="85000"/>
            </a:blip>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4" name="Rectangle 43"/>
          <p:cNvSpPr/>
          <p:nvPr/>
        </p:nvSpPr>
        <p:spPr bwMode="auto">
          <a:xfrm>
            <a:off x="15605354" y="13176284"/>
            <a:ext cx="5494693" cy="827929"/>
          </a:xfrm>
          <a:prstGeom prst="rect">
            <a:avLst/>
          </a:prstGeom>
          <a:blipFill dpi="0" rotWithShape="1">
            <a:blip r:embed="rId11">
              <a:alphaModFix amt="85000"/>
            </a:blip>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5" name="Isosceles Triangle 44"/>
          <p:cNvSpPr/>
          <p:nvPr/>
        </p:nvSpPr>
        <p:spPr bwMode="auto">
          <a:xfrm rot="16200000">
            <a:off x="20613062" y="11930527"/>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Isosceles Triangle 45"/>
          <p:cNvSpPr/>
          <p:nvPr/>
        </p:nvSpPr>
        <p:spPr bwMode="auto">
          <a:xfrm rot="16200000">
            <a:off x="20613062" y="12218559"/>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Isosceles Triangle 46"/>
          <p:cNvSpPr/>
          <p:nvPr/>
        </p:nvSpPr>
        <p:spPr bwMode="auto">
          <a:xfrm rot="16200000">
            <a:off x="20613062" y="12470750"/>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Isosceles Triangle 47"/>
          <p:cNvSpPr/>
          <p:nvPr/>
        </p:nvSpPr>
        <p:spPr bwMode="auto">
          <a:xfrm rot="16200000">
            <a:off x="20613062" y="13082656"/>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Isosceles Triangle 48"/>
          <p:cNvSpPr/>
          <p:nvPr/>
        </p:nvSpPr>
        <p:spPr bwMode="auto">
          <a:xfrm rot="16200000">
            <a:off x="20613062" y="13370688"/>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Isosceles Triangle 49"/>
          <p:cNvSpPr/>
          <p:nvPr/>
        </p:nvSpPr>
        <p:spPr bwMode="auto">
          <a:xfrm rot="16200000">
            <a:off x="20613062" y="13622879"/>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1" name="TextBox 40"/>
          <p:cNvSpPr txBox="1"/>
          <p:nvPr/>
        </p:nvSpPr>
        <p:spPr>
          <a:xfrm>
            <a:off x="1488754" y="10161657"/>
            <a:ext cx="20136294" cy="584775"/>
          </a:xfrm>
          <a:prstGeom prst="rect">
            <a:avLst/>
          </a:prstGeom>
          <a:noFill/>
        </p:spPr>
        <p:txBody>
          <a:bodyPr wrap="square" rtlCol="0">
            <a:spAutoFit/>
          </a:bodyPr>
          <a:lstStyle/>
          <a:p>
            <a:pPr algn="l"/>
            <a:r>
              <a:rPr lang="en-US" sz="3200" b="1" dirty="0" smtClean="0">
                <a:solidFill>
                  <a:schemeClr val="bg2"/>
                </a:solidFill>
                <a:latin typeface="Consolas" panose="020B0609020204030204" pitchFamily="49" charset="0"/>
                <a:cs typeface="Consolas" panose="020B0609020204030204" pitchFamily="49" charset="0"/>
              </a:rPr>
              <a:t>Status   URL       Type    DNS      TCP          TLS             TTFB         Download</a:t>
            </a:r>
            <a:endParaRPr lang="en-US" sz="3200" b="1" dirty="0">
              <a:solidFill>
                <a:schemeClr val="accent2"/>
              </a:solidFill>
              <a:latin typeface="Consolas" panose="020B0609020204030204" pitchFamily="49" charset="0"/>
              <a:cs typeface="Consolas" panose="020B0609020204030204" pitchFamily="49" charset="0"/>
            </a:endParaRPr>
          </a:p>
        </p:txBody>
      </p:sp>
      <p:cxnSp>
        <p:nvCxnSpPr>
          <p:cNvPr id="51" name="Straight Connector 50"/>
          <p:cNvCxnSpPr/>
          <p:nvPr/>
        </p:nvCxnSpPr>
        <p:spPr bwMode="auto">
          <a:xfrm>
            <a:off x="1462808" y="10746432"/>
            <a:ext cx="20162240" cy="0"/>
          </a:xfrm>
          <a:prstGeom prst="line">
            <a:avLst/>
          </a:prstGeom>
          <a:solidFill>
            <a:srgbClr val="ECB100"/>
          </a:solidFill>
          <a:ln w="15875">
            <a:solidFill>
              <a:schemeClr val="bg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5156161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solidFill>
            <a:schemeClr val="tx1"/>
          </a:solid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First Paint</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820643"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Box 39"/>
          <p:cNvSpPr txBox="1"/>
          <p:nvPr/>
        </p:nvSpPr>
        <p:spPr>
          <a:xfrm>
            <a:off x="1596718" y="5266274"/>
            <a:ext cx="7141692" cy="2554545"/>
          </a:xfrm>
          <a:prstGeom prst="rect">
            <a:avLst/>
          </a:prstGeom>
          <a:noFill/>
        </p:spPr>
        <p:txBody>
          <a:bodyPr wrap="square" rtlCol="0">
            <a:spAutoFit/>
          </a:bodyPr>
          <a:lstStyle/>
          <a:p>
            <a:pPr algn="l"/>
            <a:r>
              <a:rPr lang="en-US" sz="8000" dirty="0">
                <a:solidFill>
                  <a:schemeClr val="bg1"/>
                </a:solidFill>
                <a:latin typeface="Times New Roman" panose="02020603050405020304" pitchFamily="18" charset="0"/>
                <a:cs typeface="Times New Roman" panose="02020603050405020304" pitchFamily="18" charset="0"/>
              </a:rPr>
              <a:t>s</a:t>
            </a:r>
            <a:r>
              <a:rPr lang="en-US" sz="8000" dirty="0" smtClean="0">
                <a:solidFill>
                  <a:schemeClr val="bg1"/>
                </a:solidFill>
                <a:latin typeface="Times New Roman" panose="02020603050405020304" pitchFamily="18" charset="0"/>
                <a:cs typeface="Times New Roman" panose="02020603050405020304" pitchFamily="18" charset="0"/>
              </a:rPr>
              <a:t>tratus</a:t>
            </a:r>
            <a:br>
              <a:rPr lang="en-US" sz="8000" dirty="0" smtClean="0">
                <a:solidFill>
                  <a:schemeClr val="bg1"/>
                </a:solidFill>
                <a:latin typeface="Times New Roman" panose="02020603050405020304" pitchFamily="18" charset="0"/>
                <a:cs typeface="Times New Roman" panose="02020603050405020304" pitchFamily="18" charset="0"/>
              </a:rPr>
            </a:br>
            <a:r>
              <a:rPr lang="en-US" sz="8000" dirty="0" smtClean="0">
                <a:solidFill>
                  <a:schemeClr val="bg1"/>
                </a:solidFill>
                <a:latin typeface="Times New Roman" panose="02020603050405020304" pitchFamily="18" charset="0"/>
                <a:cs typeface="Times New Roman" panose="02020603050405020304" pitchFamily="18" charset="0"/>
              </a:rPr>
              <a:t>store</a:t>
            </a:r>
            <a:endParaRPr lang="en-US" sz="8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85748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solidFill>
            <a:schemeClr val="tx1"/>
          </a:solid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a:t>
            </a:r>
            <a:r>
              <a:rPr lang="en-US" dirty="0" err="1" smtClean="0"/>
              <a:t>DomContentLoaded</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820643"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Rounded Rectangle 30"/>
          <p:cNvSpPr/>
          <p:nvPr/>
        </p:nvSpPr>
        <p:spPr bwMode="auto">
          <a:xfrm>
            <a:off x="1750840" y="7820819"/>
            <a:ext cx="7305146" cy="8212990"/>
          </a:xfrm>
          <a:prstGeom prst="roundRect">
            <a:avLst>
              <a:gd name="adj" fmla="val 0"/>
            </a:avLst>
          </a:prstGeom>
          <a:noFill/>
          <a:ln w="5080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2185226" y="9554242"/>
            <a:ext cx="6502626" cy="881659"/>
          </a:xfrm>
          <a:prstGeom prst="roundRect">
            <a:avLst>
              <a:gd name="adj" fmla="val 0"/>
            </a:avLst>
          </a:prstGeom>
          <a:noFill/>
          <a:ln w="4445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2197349" y="10994402"/>
            <a:ext cx="6502626" cy="881659"/>
          </a:xfrm>
          <a:prstGeom prst="roundRect">
            <a:avLst>
              <a:gd name="adj" fmla="val 0"/>
            </a:avLst>
          </a:prstGeom>
          <a:noFill/>
          <a:ln w="4445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2185226" y="8338172"/>
            <a:ext cx="3802946" cy="954107"/>
          </a:xfrm>
          <a:prstGeom prst="rect">
            <a:avLst/>
          </a:prstGeom>
          <a:noFill/>
        </p:spPr>
        <p:txBody>
          <a:bodyPr wrap="square" rtlCol="0">
            <a:spAutoFit/>
          </a:bodyPr>
          <a:lstStyle/>
          <a:p>
            <a:pPr algn="l"/>
            <a:r>
              <a:rPr lang="en-US" dirty="0">
                <a:solidFill>
                  <a:schemeClr val="bg1"/>
                </a:solidFill>
                <a:latin typeface="Times New Roman" panose="02020603050405020304" pitchFamily="18" charset="0"/>
                <a:cs typeface="Times New Roman" panose="02020603050405020304" pitchFamily="18" charset="0"/>
              </a:rPr>
              <a:t>s</a:t>
            </a:r>
            <a:r>
              <a:rPr lang="en-US" dirty="0" smtClean="0">
                <a:solidFill>
                  <a:schemeClr val="bg1"/>
                </a:solidFill>
                <a:latin typeface="Times New Roman" panose="02020603050405020304" pitchFamily="18" charset="0"/>
                <a:cs typeface="Times New Roman" panose="02020603050405020304" pitchFamily="18" charset="0"/>
              </a:rPr>
              <a:t>ign in</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2430524" y="9723880"/>
            <a:ext cx="5885988"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email@domain.com</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430524" y="11190896"/>
            <a:ext cx="5885988"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password</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8" name="Rounded Rectangle 37"/>
          <p:cNvSpPr/>
          <p:nvPr/>
        </p:nvSpPr>
        <p:spPr bwMode="auto">
          <a:xfrm>
            <a:off x="2103105" y="13460309"/>
            <a:ext cx="2376264" cy="881659"/>
          </a:xfrm>
          <a:prstGeom prst="roundRect">
            <a:avLst/>
          </a:prstGeom>
          <a:solidFill>
            <a:schemeClr val="bg2">
              <a:lumMod val="40000"/>
              <a:lumOff val="60000"/>
            </a:schemeClr>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855801" y="13577972"/>
            <a:ext cx="2870871" cy="646331"/>
          </a:xfrm>
          <a:prstGeom prst="rect">
            <a:avLst/>
          </a:prstGeom>
          <a:noFill/>
        </p:spPr>
        <p:txBody>
          <a:bodyPr wrap="square" rtlCol="0">
            <a:spAutoFit/>
          </a:bodyPr>
          <a:lstStyle/>
          <a:p>
            <a:r>
              <a:rPr lang="en-US" sz="3600" dirty="0">
                <a:solidFill>
                  <a:schemeClr val="bg1"/>
                </a:solidFill>
                <a:latin typeface="Times New Roman" panose="02020603050405020304" pitchFamily="18" charset="0"/>
                <a:cs typeface="Times New Roman" panose="02020603050405020304" pitchFamily="18" charset="0"/>
              </a:rPr>
              <a:t>s</a:t>
            </a:r>
            <a:r>
              <a:rPr lang="en-US" sz="3600" dirty="0" smtClean="0">
                <a:solidFill>
                  <a:schemeClr val="bg1"/>
                </a:solidFill>
                <a:latin typeface="Times New Roman" panose="02020603050405020304" pitchFamily="18" charset="0"/>
                <a:cs typeface="Times New Roman" panose="02020603050405020304" pitchFamily="18" charset="0"/>
              </a:rPr>
              <a:t>ign in</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40" name="TextBox 39"/>
          <p:cNvSpPr txBox="1"/>
          <p:nvPr/>
        </p:nvSpPr>
        <p:spPr>
          <a:xfrm>
            <a:off x="1596718" y="5266274"/>
            <a:ext cx="7141692" cy="2554545"/>
          </a:xfrm>
          <a:prstGeom prst="rect">
            <a:avLst/>
          </a:prstGeom>
          <a:noFill/>
        </p:spPr>
        <p:txBody>
          <a:bodyPr wrap="square" rtlCol="0">
            <a:spAutoFit/>
          </a:bodyPr>
          <a:lstStyle/>
          <a:p>
            <a:pPr algn="l"/>
            <a:r>
              <a:rPr lang="en-US" sz="8000" dirty="0">
                <a:solidFill>
                  <a:schemeClr val="bg1"/>
                </a:solidFill>
                <a:latin typeface="Times New Roman" panose="02020603050405020304" pitchFamily="18" charset="0"/>
                <a:cs typeface="Times New Roman" panose="02020603050405020304" pitchFamily="18" charset="0"/>
              </a:rPr>
              <a:t>s</a:t>
            </a:r>
            <a:r>
              <a:rPr lang="en-US" sz="8000" dirty="0" smtClean="0">
                <a:solidFill>
                  <a:schemeClr val="bg1"/>
                </a:solidFill>
                <a:latin typeface="Times New Roman" panose="02020603050405020304" pitchFamily="18" charset="0"/>
                <a:cs typeface="Times New Roman" panose="02020603050405020304" pitchFamily="18" charset="0"/>
              </a:rPr>
              <a:t>tratus</a:t>
            </a:r>
            <a:br>
              <a:rPr lang="en-US" sz="8000" dirty="0" smtClean="0">
                <a:solidFill>
                  <a:schemeClr val="bg1"/>
                </a:solidFill>
                <a:latin typeface="Times New Roman" panose="02020603050405020304" pitchFamily="18" charset="0"/>
                <a:cs typeface="Times New Roman" panose="02020603050405020304" pitchFamily="18" charset="0"/>
              </a:rPr>
            </a:br>
            <a:r>
              <a:rPr lang="en-US" sz="8000" dirty="0" smtClean="0">
                <a:solidFill>
                  <a:schemeClr val="bg1"/>
                </a:solidFill>
                <a:latin typeface="Times New Roman" panose="02020603050405020304" pitchFamily="18" charset="0"/>
                <a:cs typeface="Times New Roman" panose="02020603050405020304" pitchFamily="18" charset="0"/>
              </a:rPr>
              <a:t>store</a:t>
            </a:r>
            <a:endParaRPr lang="en-US" sz="8000" dirty="0">
              <a:solidFill>
                <a:schemeClr val="bg1"/>
              </a:solidFill>
              <a:latin typeface="Times New Roman" panose="02020603050405020304" pitchFamily="18" charset="0"/>
              <a:cs typeface="Times New Roman" panose="02020603050405020304" pitchFamily="18" charset="0"/>
            </a:endParaRPr>
          </a:p>
        </p:txBody>
      </p:sp>
      <p:sp>
        <p:nvSpPr>
          <p:cNvPr id="41" name="Rounded Rectangle 40"/>
          <p:cNvSpPr/>
          <p:nvPr/>
        </p:nvSpPr>
        <p:spPr bwMode="auto">
          <a:xfrm>
            <a:off x="2178165" y="12597808"/>
            <a:ext cx="467738" cy="489646"/>
          </a:xfrm>
          <a:prstGeom prst="roundRect">
            <a:avLst>
              <a:gd name="adj" fmla="val 0"/>
            </a:avLst>
          </a:prstGeom>
          <a:no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2682221" y="12578644"/>
            <a:ext cx="3033785"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Remember Me?</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1679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Title &amp; Subtitle ">
  <a:themeElements>
    <a:clrScheme name="Offset Gray Colorful">
      <a:dk1>
        <a:srgbClr val="FFFFFF"/>
      </a:dk1>
      <a:lt1>
        <a:srgbClr val="464646"/>
      </a:lt1>
      <a:dk2>
        <a:srgbClr val="FFFFFF"/>
      </a:dk2>
      <a:lt2>
        <a:srgbClr val="464646"/>
      </a:lt2>
      <a:accent1>
        <a:srgbClr val="CDA627"/>
      </a:accent1>
      <a:accent2>
        <a:srgbClr val="2FA2A7"/>
      </a:accent2>
      <a:accent3>
        <a:srgbClr val="FFFFFF"/>
      </a:accent3>
      <a:accent4>
        <a:srgbClr val="A4452F"/>
      </a:accent4>
      <a:accent5>
        <a:srgbClr val="E5DECE"/>
      </a:accent5>
      <a:accent6>
        <a:srgbClr val="FFFFFF"/>
      </a:accent6>
      <a:hlink>
        <a:srgbClr val="2FA2A7"/>
      </a:hlink>
      <a:folHlink>
        <a:srgbClr val="E5DECE"/>
      </a:folHlink>
    </a:clrScheme>
    <a:fontScheme name="Title &amp; Subtitle ">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 Heading Pages">
  <a:themeElements>
    <a:clrScheme name="Offset Gray Colorful">
      <a:dk1>
        <a:srgbClr val="FFFFFF"/>
      </a:dk1>
      <a:lt1>
        <a:srgbClr val="464646"/>
      </a:lt1>
      <a:dk2>
        <a:srgbClr val="FFFFFF"/>
      </a:dk2>
      <a:lt2>
        <a:srgbClr val="464646"/>
      </a:lt2>
      <a:accent1>
        <a:srgbClr val="CDA627"/>
      </a:accent1>
      <a:accent2>
        <a:srgbClr val="2FA2A7"/>
      </a:accent2>
      <a:accent3>
        <a:srgbClr val="FFFFFF"/>
      </a:accent3>
      <a:accent4>
        <a:srgbClr val="A4452F"/>
      </a:accent4>
      <a:accent5>
        <a:srgbClr val="E5DECE"/>
      </a:accent5>
      <a:accent6>
        <a:srgbClr val="FFFFFF"/>
      </a:accent6>
      <a:hlink>
        <a:srgbClr val="2FA2A7"/>
      </a:hlink>
      <a:folHlink>
        <a:srgbClr val="E5DECE"/>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ln>
        <a:effectLst>
          <a:outerShdw blurRad="152400" dist="101600" dir="2760000" algn="tl" rotWithShape="0">
            <a:srgbClr val="000000">
              <a:alpha val="20000"/>
            </a:srgbClr>
          </a:outerShdw>
        </a:effectLs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21353</TotalTime>
  <Pages>0</Pages>
  <Words>1728</Words>
  <Characters>0</Characters>
  <Application>Microsoft Office PowerPoint</Application>
  <PresentationFormat>Custom</PresentationFormat>
  <Lines>0</Lines>
  <Paragraphs>480</Paragraphs>
  <Slides>45</Slides>
  <Notes>34</Notes>
  <HiddenSlides>0</HiddenSlides>
  <MMClips>0</MMClips>
  <ScaleCrop>false</ScaleCrop>
  <HeadingPairs>
    <vt:vector size="6" baseType="variant">
      <vt:variant>
        <vt:lpstr>Fonts Used</vt:lpstr>
      </vt:variant>
      <vt:variant>
        <vt:i4>25</vt:i4>
      </vt:variant>
      <vt:variant>
        <vt:lpstr>Theme</vt:lpstr>
      </vt:variant>
      <vt:variant>
        <vt:i4>2</vt:i4>
      </vt:variant>
      <vt:variant>
        <vt:lpstr>Slide Titles</vt:lpstr>
      </vt:variant>
      <vt:variant>
        <vt:i4>45</vt:i4>
      </vt:variant>
    </vt:vector>
  </HeadingPairs>
  <TitlesOfParts>
    <vt:vector size="72" baseType="lpstr">
      <vt:lpstr>Novecento wide Book</vt:lpstr>
      <vt:lpstr>Veneer extras</vt:lpstr>
      <vt:lpstr>Roboto</vt:lpstr>
      <vt:lpstr>Wingdings</vt:lpstr>
      <vt:lpstr>Adhesive Nr. Seven Banners</vt:lpstr>
      <vt:lpstr>Times New Roman</vt:lpstr>
      <vt:lpstr>Amatic SC Regular</vt:lpstr>
      <vt:lpstr>Miso</vt:lpstr>
      <vt:lpstr>Consolas</vt:lpstr>
      <vt:lpstr>Heavyweight</vt:lpstr>
      <vt:lpstr>ヒラギノ角ゴ ProN W6</vt:lpstr>
      <vt:lpstr>Veneer extras</vt:lpstr>
      <vt:lpstr>Gill Sans</vt:lpstr>
      <vt:lpstr>Amatic SC Bold</vt:lpstr>
      <vt:lpstr>Nevis</vt:lpstr>
      <vt:lpstr>Cambria Math</vt:lpstr>
      <vt:lpstr>Daniel Black</vt:lpstr>
      <vt:lpstr>nevis Bold</vt:lpstr>
      <vt:lpstr>Calibri</vt:lpstr>
      <vt:lpstr>Lucida Grande</vt:lpstr>
      <vt:lpstr>ヒラギノ角ゴ ProN W3</vt:lpstr>
      <vt:lpstr>Web Symbols</vt:lpstr>
      <vt:lpstr>Courier New</vt:lpstr>
      <vt:lpstr>Entypo</vt:lpstr>
      <vt:lpstr>Langdon</vt:lpstr>
      <vt:lpstr>Title &amp; Subtitle </vt:lpstr>
      <vt:lpstr>No Heading Pages</vt:lpstr>
      <vt:lpstr>Tracking Real World Web Performance</vt:lpstr>
      <vt:lpstr>OODA Loop</vt:lpstr>
      <vt:lpstr>METRICS</vt:lpstr>
      <vt:lpstr>mETRICS</vt:lpstr>
      <vt:lpstr>Milestone Metrics</vt:lpstr>
      <vt:lpstr>Milestone Metrics - Time To First Byte</vt:lpstr>
      <vt:lpstr>Milestone Metrics - Time To First Byte - details</vt:lpstr>
      <vt:lpstr>Milestone Metrics - Time To First Paint</vt:lpstr>
      <vt:lpstr>Milestone Metrics - Time To DomContentLoaded</vt:lpstr>
      <vt:lpstr>Milestone Metrics - Time To Load</vt:lpstr>
      <vt:lpstr>Milestone Metrics - Time To X?</vt:lpstr>
      <vt:lpstr>mETRICS</vt:lpstr>
      <vt:lpstr>PERCEIVED Metrics – Percent Complete</vt:lpstr>
      <vt:lpstr>PERCEIVED Metrics - Speed Index</vt:lpstr>
      <vt:lpstr>PERCEIVED Metrics - Speed Index</vt:lpstr>
      <vt:lpstr>PERCEIVED Metrics - Speed Index</vt:lpstr>
      <vt:lpstr>PERCEIVED Metrics - Speed Index</vt:lpstr>
      <vt:lpstr>PERCEIVED Metrics - Speed Index</vt:lpstr>
      <vt:lpstr>PERCEIVED Metrics - Speed Index</vt:lpstr>
      <vt:lpstr>Average vs. Median</vt:lpstr>
      <vt:lpstr>Average vs. Median</vt:lpstr>
      <vt:lpstr>Average vs. Median</vt:lpstr>
      <vt:lpstr>Average vs. Median</vt:lpstr>
      <vt:lpstr>Average vs. Median</vt:lpstr>
      <vt:lpstr>Average vs. Median</vt:lpstr>
      <vt:lpstr>REAL USER METRICS</vt:lpstr>
      <vt:lpstr>REAL USER METRICS</vt:lpstr>
      <vt:lpstr>Web Performance Working Group</vt:lpstr>
      <vt:lpstr>Navigation Timing</vt:lpstr>
      <vt:lpstr>Navigation Timing</vt:lpstr>
      <vt:lpstr>Resource Timing</vt:lpstr>
      <vt:lpstr>Resource Timing</vt:lpstr>
      <vt:lpstr>User Timing</vt:lpstr>
      <vt:lpstr>Beacon</vt:lpstr>
      <vt:lpstr>SYNTHETIC TESTING</vt:lpstr>
      <vt:lpstr>WebPagetest Locations</vt:lpstr>
      <vt:lpstr>CONTINUOUS IMPROVEMENT</vt:lpstr>
      <vt:lpstr>CI Tools</vt:lpstr>
      <vt:lpstr>What’s Fast Enough?</vt:lpstr>
      <vt:lpstr>How Fast?</vt:lpstr>
      <vt:lpstr>Median Everything</vt:lpstr>
      <vt:lpstr>SpeedIndex Percentiles</vt:lpstr>
      <vt:lpstr>Status Code Usage</vt:lpstr>
      <vt:lpstr>3rd Party Usage</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Real World Web Perf</dc:title>
  <dc:subject/>
  <dc:creator>Nik Molnar</dc:creator>
  <cp:keywords/>
  <dc:description/>
  <cp:lastModifiedBy>Nik Molnar</cp:lastModifiedBy>
  <cp:revision>1061</cp:revision>
  <dcterms:modified xsi:type="dcterms:W3CDTF">2014-12-03T17:21:29Z</dcterms:modified>
</cp:coreProperties>
</file>